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7" r:id="rId2"/>
    <p:sldId id="258" r:id="rId3"/>
    <p:sldId id="448" r:id="rId4"/>
    <p:sldId id="451" r:id="rId5"/>
    <p:sldId id="447" r:id="rId6"/>
    <p:sldId id="307" r:id="rId7"/>
    <p:sldId id="400" r:id="rId8"/>
    <p:sldId id="401" r:id="rId9"/>
    <p:sldId id="449" r:id="rId10"/>
    <p:sldId id="403" r:id="rId11"/>
    <p:sldId id="436" r:id="rId12"/>
    <p:sldId id="450" r:id="rId13"/>
    <p:sldId id="405" r:id="rId14"/>
    <p:sldId id="406" r:id="rId15"/>
    <p:sldId id="437" r:id="rId16"/>
    <p:sldId id="409" r:id="rId17"/>
    <p:sldId id="438" r:id="rId18"/>
    <p:sldId id="410" r:id="rId19"/>
    <p:sldId id="411" r:id="rId20"/>
    <p:sldId id="413" r:id="rId21"/>
    <p:sldId id="444" r:id="rId22"/>
    <p:sldId id="445" r:id="rId23"/>
    <p:sldId id="446" r:id="rId24"/>
    <p:sldId id="346" r:id="rId25"/>
    <p:sldId id="440" r:id="rId26"/>
    <p:sldId id="443" r:id="rId27"/>
    <p:sldId id="354" r:id="rId28"/>
    <p:sldId id="441" r:id="rId29"/>
    <p:sldId id="439" r:id="rId30"/>
    <p:sldId id="396" r:id="rId31"/>
    <p:sldId id="272" r:id="rId32"/>
    <p:sldId id="273" r:id="rId33"/>
    <p:sldId id="341" r:id="rId34"/>
    <p:sldId id="427" r:id="rId35"/>
    <p:sldId id="45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F89B4F-4228-0249-A4D7-AFC96ECDEDAC}">
          <p14:sldIdLst>
            <p14:sldId id="257"/>
            <p14:sldId id="258"/>
            <p14:sldId id="448"/>
            <p14:sldId id="451"/>
            <p14:sldId id="447"/>
          </p14:sldIdLst>
        </p14:section>
        <p14:section name="Fatty Acid Synthesis" id="{25C70D03-B47C-5345-B200-71A6E971943E}">
          <p14:sldIdLst>
            <p14:sldId id="307"/>
            <p14:sldId id="400"/>
            <p14:sldId id="401"/>
            <p14:sldId id="449"/>
            <p14:sldId id="403"/>
            <p14:sldId id="436"/>
            <p14:sldId id="450"/>
            <p14:sldId id="405"/>
            <p14:sldId id="406"/>
            <p14:sldId id="437"/>
            <p14:sldId id="409"/>
            <p14:sldId id="438"/>
            <p14:sldId id="410"/>
            <p14:sldId id="411"/>
          </p14:sldIdLst>
        </p14:section>
        <p14:section name="Triglyceride Esterification" id="{9C96AE7E-4D8B-7D48-8BF8-CF3CC43A863E}">
          <p14:sldIdLst>
            <p14:sldId id="413"/>
            <p14:sldId id="444"/>
            <p14:sldId id="445"/>
            <p14:sldId id="446"/>
          </p14:sldIdLst>
        </p14:section>
        <p14:section name="Cholesterol Metabolism" id="{FCA50E42-ECA0-BD4B-95F1-8353A67B5C98}">
          <p14:sldIdLst>
            <p14:sldId id="346"/>
            <p14:sldId id="440"/>
            <p14:sldId id="443"/>
            <p14:sldId id="354"/>
            <p14:sldId id="441"/>
            <p14:sldId id="439"/>
          </p14:sldIdLst>
        </p14:section>
        <p14:section name="Ketogenesis" id="{6277E757-2AFD-C54F-A137-EF9E96E92580}">
          <p14:sldIdLst>
            <p14:sldId id="396"/>
            <p14:sldId id="272"/>
            <p14:sldId id="273"/>
            <p14:sldId id="341"/>
            <p14:sldId id="427"/>
            <p14:sldId id="4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23"/>
    <p:restoredTop sz="81032" autoAdjust="0"/>
  </p:normalViewPr>
  <p:slideViewPr>
    <p:cSldViewPr snapToGrid="0" snapToObjects="1">
      <p:cViewPr varScale="1">
        <p:scale>
          <a:sx n="172" d="100"/>
          <a:sy n="172" d="100"/>
        </p:scale>
        <p:origin x="2000"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10ABD1-06B5-3842-8C0D-904BFAD7EC90}" type="datetimeFigureOut">
              <a:rPr lang="en-US" smtClean="0"/>
              <a:t>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18D869-8F1F-0D4A-B924-A843E5214D2B}" type="slidenum">
              <a:rPr lang="en-US" smtClean="0"/>
              <a:t>‹#›</a:t>
            </a:fld>
            <a:endParaRPr lang="en-US"/>
          </a:p>
        </p:txBody>
      </p:sp>
    </p:spTree>
    <p:extLst>
      <p:ext uri="{BB962C8B-B14F-4D97-AF65-F5344CB8AC3E}">
        <p14:creationId xmlns:p14="http://schemas.microsoft.com/office/powerpoint/2010/main" val="360561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D68D03-742D-D04D-947E-02A81E95FF6D}" type="datetimeFigureOut">
              <a:rPr lang="en-US" smtClean="0"/>
              <a:t>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745271-F616-834D-83D5-183FB7646404}" type="slidenum">
              <a:rPr lang="en-US" smtClean="0"/>
              <a:t>‹#›</a:t>
            </a:fld>
            <a:endParaRPr lang="en-US"/>
          </a:p>
        </p:txBody>
      </p:sp>
    </p:spTree>
    <p:extLst>
      <p:ext uri="{BB962C8B-B14F-4D97-AF65-F5344CB8AC3E}">
        <p14:creationId xmlns:p14="http://schemas.microsoft.com/office/powerpoint/2010/main" val="6871546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6</a:t>
            </a:fld>
            <a:endParaRPr lang="en-US"/>
          </a:p>
        </p:txBody>
      </p:sp>
    </p:spTree>
    <p:extLst>
      <p:ext uri="{BB962C8B-B14F-4D97-AF65-F5344CB8AC3E}">
        <p14:creationId xmlns:p14="http://schemas.microsoft.com/office/powerpoint/2010/main" val="429289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93934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31</a:t>
            </a:fld>
            <a:endParaRPr lang="en-US"/>
          </a:p>
        </p:txBody>
      </p:sp>
    </p:spTree>
    <p:extLst>
      <p:ext uri="{BB962C8B-B14F-4D97-AF65-F5344CB8AC3E}">
        <p14:creationId xmlns:p14="http://schemas.microsoft.com/office/powerpoint/2010/main" val="173677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32</a:t>
            </a:fld>
            <a:endParaRPr lang="en-US"/>
          </a:p>
        </p:txBody>
      </p:sp>
    </p:spTree>
    <p:extLst>
      <p:ext uri="{BB962C8B-B14F-4D97-AF65-F5344CB8AC3E}">
        <p14:creationId xmlns:p14="http://schemas.microsoft.com/office/powerpoint/2010/main" val="2105094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33</a:t>
            </a:fld>
            <a:endParaRPr lang="en-US"/>
          </a:p>
        </p:txBody>
      </p:sp>
    </p:spTree>
    <p:extLst>
      <p:ext uri="{BB962C8B-B14F-4D97-AF65-F5344CB8AC3E}">
        <p14:creationId xmlns:p14="http://schemas.microsoft.com/office/powerpoint/2010/main" val="5749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in the muscle, what is controlling the levels of OAA</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34</a:t>
            </a:fld>
            <a:endParaRPr lang="en-US"/>
          </a:p>
        </p:txBody>
      </p:sp>
    </p:spTree>
    <p:extLst>
      <p:ext uri="{BB962C8B-B14F-4D97-AF65-F5344CB8AC3E}">
        <p14:creationId xmlns:p14="http://schemas.microsoft.com/office/powerpoint/2010/main" val="154629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9</a:t>
            </a:fld>
            <a:endParaRPr lang="en-US"/>
          </a:p>
        </p:txBody>
      </p:sp>
    </p:spTree>
    <p:extLst>
      <p:ext uri="{BB962C8B-B14F-4D97-AF65-F5344CB8AC3E}">
        <p14:creationId xmlns:p14="http://schemas.microsoft.com/office/powerpoint/2010/main" val="1061850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low energy can</a:t>
            </a:r>
            <a:r>
              <a:rPr lang="en-US" baseline="0" dirty="0" smtClean="0"/>
              <a:t> prevent fatty acid synthesis</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10</a:t>
            </a:fld>
            <a:endParaRPr lang="en-US"/>
          </a:p>
        </p:txBody>
      </p:sp>
    </p:spTree>
    <p:extLst>
      <p:ext uri="{BB962C8B-B14F-4D97-AF65-F5344CB8AC3E}">
        <p14:creationId xmlns:p14="http://schemas.microsoft.com/office/powerpoint/2010/main" val="41824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Plus</a:t>
            </a:r>
            <a:r>
              <a:rPr lang="en-US" baseline="0" dirty="0" smtClean="0"/>
              <a:t> some other waste products like CO2, ADP, NADP</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14</a:t>
            </a:fld>
            <a:endParaRPr lang="en-US"/>
          </a:p>
        </p:txBody>
      </p:sp>
    </p:spTree>
    <p:extLst>
      <p:ext uri="{BB962C8B-B14F-4D97-AF65-F5344CB8AC3E}">
        <p14:creationId xmlns:p14="http://schemas.microsoft.com/office/powerpoint/2010/main" val="28836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17</a:t>
            </a:fld>
            <a:endParaRPr lang="en-US"/>
          </a:p>
        </p:txBody>
      </p:sp>
    </p:spTree>
    <p:extLst>
      <p:ext uri="{BB962C8B-B14F-4D97-AF65-F5344CB8AC3E}">
        <p14:creationId xmlns:p14="http://schemas.microsoft.com/office/powerpoint/2010/main" val="1056981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Competition</a:t>
            </a:r>
            <a:r>
              <a:rPr lang="en-US" baseline="0" dirty="0" smtClean="0"/>
              <a:t> between FA species</a:t>
            </a:r>
          </a:p>
          <a:p>
            <a:r>
              <a:rPr lang="en-US" baseline="0" dirty="0" smtClean="0"/>
              <a:t>Elongations are by a factor of 2</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18</a:t>
            </a:fld>
            <a:endParaRPr lang="en-US"/>
          </a:p>
        </p:txBody>
      </p:sp>
    </p:spTree>
    <p:extLst>
      <p:ext uri="{BB962C8B-B14F-4D97-AF65-F5344CB8AC3E}">
        <p14:creationId xmlns:p14="http://schemas.microsoft.com/office/powerpoint/2010/main" val="102922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n-7, n-9</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19</a:t>
            </a:fld>
            <a:endParaRPr lang="en-US"/>
          </a:p>
        </p:txBody>
      </p:sp>
    </p:spTree>
    <p:extLst>
      <p:ext uri="{BB962C8B-B14F-4D97-AF65-F5344CB8AC3E}">
        <p14:creationId xmlns:p14="http://schemas.microsoft.com/office/powerpoint/2010/main" val="132829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21</a:t>
            </a:fld>
            <a:endParaRPr lang="en-US"/>
          </a:p>
        </p:txBody>
      </p:sp>
    </p:spTree>
    <p:extLst>
      <p:ext uri="{BB962C8B-B14F-4D97-AF65-F5344CB8AC3E}">
        <p14:creationId xmlns:p14="http://schemas.microsoft.com/office/powerpoint/2010/main" val="117883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7036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8560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738044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424418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36853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275580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09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EC5F69-EC6E-8B4A-AE63-F9EB63F89AE8}" type="datetimeFigureOut">
              <a:rPr lang="en-US" smtClean="0"/>
              <a:t>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045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EC5F69-EC6E-8B4A-AE63-F9EB63F89AE8}" type="datetimeFigureOut">
              <a:rPr lang="en-US" smtClean="0"/>
              <a:t>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9058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C5F69-EC6E-8B4A-AE63-F9EB63F89AE8}" type="datetimeFigureOut">
              <a:rPr lang="en-US" smtClean="0"/>
              <a:t>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875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4803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97797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C5F69-EC6E-8B4A-AE63-F9EB63F89AE8}" type="datetimeFigureOut">
              <a:rPr lang="en-US" smtClean="0"/>
              <a:t>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AD7E0-046C-3D48-BB0D-F6C92FDB70F5}" type="slidenum">
              <a:rPr lang="en-US" smtClean="0"/>
              <a:t>‹#›</a:t>
            </a:fld>
            <a:endParaRPr lang="en-US"/>
          </a:p>
        </p:txBody>
      </p:sp>
    </p:spTree>
    <p:extLst>
      <p:ext uri="{BB962C8B-B14F-4D97-AF65-F5344CB8AC3E}">
        <p14:creationId xmlns:p14="http://schemas.microsoft.com/office/powerpoint/2010/main" val="148425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Lipid Synthesis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1630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Acetyl CoA Carboxylase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043" y="2109997"/>
            <a:ext cx="3170044" cy="452596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957" y="2109997"/>
            <a:ext cx="3232831" cy="4525963"/>
          </a:xfrm>
          <a:prstGeom prst="rect">
            <a:avLst/>
          </a:prstGeom>
        </p:spPr>
      </p:pic>
      <p:sp>
        <p:nvSpPr>
          <p:cNvPr id="6" name="TextBox 5"/>
          <p:cNvSpPr txBox="1"/>
          <p:nvPr/>
        </p:nvSpPr>
        <p:spPr>
          <a:xfrm>
            <a:off x="1566177" y="1740665"/>
            <a:ext cx="2365776" cy="369332"/>
          </a:xfrm>
          <a:prstGeom prst="rect">
            <a:avLst/>
          </a:prstGeom>
          <a:noFill/>
        </p:spPr>
        <p:txBody>
          <a:bodyPr wrap="none" rtlCol="0">
            <a:spAutoFit/>
          </a:bodyPr>
          <a:lstStyle/>
          <a:p>
            <a:r>
              <a:rPr lang="en-US" dirty="0" smtClean="0"/>
              <a:t>Regulated Allosterically</a:t>
            </a:r>
          </a:p>
        </p:txBody>
      </p:sp>
      <p:sp>
        <p:nvSpPr>
          <p:cNvPr id="7" name="TextBox 6"/>
          <p:cNvSpPr txBox="1"/>
          <p:nvPr/>
        </p:nvSpPr>
        <p:spPr>
          <a:xfrm>
            <a:off x="5217164" y="1740665"/>
            <a:ext cx="2638415" cy="369332"/>
          </a:xfrm>
          <a:prstGeom prst="rect">
            <a:avLst/>
          </a:prstGeom>
          <a:noFill/>
        </p:spPr>
        <p:txBody>
          <a:bodyPr wrap="none" rtlCol="0">
            <a:spAutoFit/>
          </a:bodyPr>
          <a:lstStyle/>
          <a:p>
            <a:r>
              <a:rPr lang="en-US" dirty="0" smtClean="0">
                <a:solidFill>
                  <a:srgbClr val="FF0000"/>
                </a:solidFill>
              </a:rPr>
              <a:t>Inactivated </a:t>
            </a:r>
            <a:r>
              <a:rPr lang="en-US" smtClean="0">
                <a:solidFill>
                  <a:srgbClr val="FF0000"/>
                </a:solidFill>
              </a:rPr>
              <a:t>by </a:t>
            </a:r>
            <a:r>
              <a:rPr lang="en-US" smtClean="0">
                <a:solidFill>
                  <a:srgbClr val="FF0000"/>
                </a:solidFill>
              </a:rPr>
              <a:t>AMPK/PKA </a:t>
            </a:r>
            <a:endParaRPr lang="en-US" dirty="0">
              <a:solidFill>
                <a:srgbClr val="FF0000"/>
              </a:solidFill>
            </a:endParaRPr>
          </a:p>
        </p:txBody>
      </p:sp>
      <p:sp>
        <p:nvSpPr>
          <p:cNvPr id="3" name="TextBox 2"/>
          <p:cNvSpPr txBox="1"/>
          <p:nvPr/>
        </p:nvSpPr>
        <p:spPr>
          <a:xfrm>
            <a:off x="2251422" y="1306286"/>
            <a:ext cx="4593502" cy="369332"/>
          </a:xfrm>
          <a:prstGeom prst="rect">
            <a:avLst/>
          </a:prstGeom>
          <a:noFill/>
        </p:spPr>
        <p:txBody>
          <a:bodyPr wrap="none" rtlCol="0">
            <a:spAutoFit/>
          </a:bodyPr>
          <a:lstStyle/>
          <a:p>
            <a:r>
              <a:rPr lang="en-US" dirty="0" smtClean="0"/>
              <a:t>Rate limiting enzyme for fatty acid biosynthesis</a:t>
            </a:r>
            <a:endParaRPr lang="en-US" dirty="0"/>
          </a:p>
        </p:txBody>
      </p:sp>
    </p:spTree>
    <p:extLst>
      <p:ext uri="{BB962C8B-B14F-4D97-AF65-F5344CB8AC3E}">
        <p14:creationId xmlns:p14="http://schemas.microsoft.com/office/powerpoint/2010/main" val="1121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Citrate and Carbohydrate Metabolism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Sketch out how de novo lipogenesis and glycolysis are </a:t>
            </a:r>
            <a:r>
              <a:rPr lang="en-US" dirty="0" err="1" smtClean="0"/>
              <a:t>co-ordinated</a:t>
            </a:r>
            <a:r>
              <a:rPr lang="en-US" dirty="0" smtClean="0"/>
              <a:t>, importantly how </a:t>
            </a:r>
            <a:r>
              <a:rPr lang="en-US" dirty="0"/>
              <a:t>and where does citrate affect  glucose </a:t>
            </a:r>
            <a:r>
              <a:rPr lang="en-US" dirty="0" smtClean="0"/>
              <a:t>catabolism if ATP-Citrate </a:t>
            </a:r>
            <a:r>
              <a:rPr lang="en-US" dirty="0" err="1" smtClean="0"/>
              <a:t>Lyase</a:t>
            </a:r>
            <a:r>
              <a:rPr lang="en-US" dirty="0" smtClean="0"/>
              <a:t> is active.</a:t>
            </a:r>
          </a:p>
          <a:p>
            <a:pPr marL="514350" indent="-514350">
              <a:buFont typeface="+mj-lt"/>
              <a:buAutoNum type="arabicPeriod"/>
            </a:pPr>
            <a:r>
              <a:rPr lang="en-US" dirty="0" smtClean="0"/>
              <a:t>Will this cause more or less Acetyl-CoA to be made from glucose?  </a:t>
            </a:r>
          </a:p>
          <a:p>
            <a:pPr marL="514350" indent="-514350">
              <a:buFont typeface="+mj-lt"/>
              <a:buAutoNum type="arabicPeriod"/>
            </a:pPr>
            <a:r>
              <a:rPr lang="en-US" dirty="0" smtClean="0"/>
              <a:t>Would this accelerate or decelerate </a:t>
            </a:r>
            <a:r>
              <a:rPr lang="en-US" i="1" dirty="0" smtClean="0"/>
              <a:t>de novo</a:t>
            </a:r>
            <a:r>
              <a:rPr lang="en-US" dirty="0" smtClean="0"/>
              <a:t> lipogenesis?</a:t>
            </a:r>
          </a:p>
          <a:p>
            <a:pPr marL="514350" indent="-514350">
              <a:buFont typeface="+mj-lt"/>
              <a:buAutoNum type="arabicPeriod"/>
            </a:pPr>
            <a:r>
              <a:rPr lang="en-US" dirty="0" smtClean="0"/>
              <a:t>Are the same statements true for fructose?</a:t>
            </a:r>
          </a:p>
          <a:p>
            <a:endParaRPr lang="en-US" dirty="0" smtClean="0"/>
          </a:p>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p:txBody>
          <a:bodyPr>
            <a:normAutofit fontScale="90000"/>
          </a:bodyPr>
          <a:lstStyle/>
          <a:p>
            <a:r>
              <a:rPr lang="en-US" dirty="0" smtClean="0"/>
              <a:t>Citrate and Carbohydrate Metabolism</a:t>
            </a:r>
            <a:endParaRPr lang="en-US" dirty="0"/>
          </a:p>
        </p:txBody>
      </p:sp>
    </p:spTree>
    <p:extLst>
      <p:ext uri="{BB962C8B-B14F-4D97-AF65-F5344CB8AC3E}">
        <p14:creationId xmlns:p14="http://schemas.microsoft.com/office/powerpoint/2010/main" val="1149899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1407"/>
          <a:stretch/>
        </p:blipFill>
        <p:spPr>
          <a:xfrm>
            <a:off x="3853856" y="2899982"/>
            <a:ext cx="5290144" cy="1926397"/>
          </a:xfrm>
          <a:prstGeom prst="rect">
            <a:avLst/>
          </a:prstGeom>
        </p:spPr>
      </p:pic>
      <p:sp>
        <p:nvSpPr>
          <p:cNvPr id="2" name="Title 1"/>
          <p:cNvSpPr>
            <a:spLocks noGrp="1"/>
          </p:cNvSpPr>
          <p:nvPr>
            <p:ph type="title"/>
          </p:nvPr>
        </p:nvSpPr>
        <p:spPr/>
        <p:txBody>
          <a:bodyPr>
            <a:normAutofit fontScale="90000"/>
          </a:bodyPr>
          <a:lstStyle/>
          <a:p>
            <a:r>
              <a:rPr lang="en-US" dirty="0" err="1" smtClean="0"/>
              <a:t>Malonyl</a:t>
            </a:r>
            <a:r>
              <a:rPr lang="en-US" dirty="0" smtClean="0"/>
              <a:t> CoA Controls the Balance Between FA Synthesis and Degradation</a:t>
            </a:r>
            <a:endParaRPr lang="en-US" dirty="0"/>
          </a:p>
        </p:txBody>
      </p:sp>
      <p:sp>
        <p:nvSpPr>
          <p:cNvPr id="3" name="Content Placeholder 2"/>
          <p:cNvSpPr>
            <a:spLocks noGrp="1"/>
          </p:cNvSpPr>
          <p:nvPr>
            <p:ph idx="1"/>
          </p:nvPr>
        </p:nvSpPr>
        <p:spPr>
          <a:xfrm>
            <a:off x="457200" y="1600200"/>
            <a:ext cx="4683417" cy="4525963"/>
          </a:xfrm>
        </p:spPr>
        <p:txBody>
          <a:bodyPr>
            <a:normAutofit lnSpcReduction="10000"/>
          </a:bodyPr>
          <a:lstStyle/>
          <a:p>
            <a:r>
              <a:rPr lang="en-US" dirty="0" smtClean="0"/>
              <a:t>Serves as a substrate for FA synthesis</a:t>
            </a:r>
          </a:p>
          <a:p>
            <a:r>
              <a:rPr lang="en-US" dirty="0" smtClean="0"/>
              <a:t>Prevents re-import of fatty acids into mitochondria</a:t>
            </a:r>
          </a:p>
          <a:p>
            <a:pPr lvl="1"/>
            <a:r>
              <a:rPr lang="en-US" dirty="0" smtClean="0"/>
              <a:t>CPT1 is a fatty acid transporter in mitochondria</a:t>
            </a:r>
          </a:p>
          <a:p>
            <a:pPr lvl="1"/>
            <a:r>
              <a:rPr lang="en-US" dirty="0" smtClean="0"/>
              <a:t>Therefore </a:t>
            </a:r>
            <a:r>
              <a:rPr lang="en-US" dirty="0" err="1" smtClean="0"/>
              <a:t>Malonyl</a:t>
            </a:r>
            <a:r>
              <a:rPr lang="en-US" dirty="0" smtClean="0"/>
              <a:t> CoA prevents beta oxidation</a:t>
            </a:r>
            <a:endParaRPr lang="en-US" dirty="0"/>
          </a:p>
        </p:txBody>
      </p:sp>
    </p:spTree>
    <p:extLst>
      <p:ext uri="{BB962C8B-B14F-4D97-AF65-F5344CB8AC3E}">
        <p14:creationId xmlns:p14="http://schemas.microsoft.com/office/powerpoint/2010/main" val="1923608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Rest of Fatty Acid Synthesis is Mediated by Fatty Acid Synthase</a:t>
            </a:r>
            <a:endParaRPr lang="en-US" dirty="0"/>
          </a:p>
        </p:txBody>
      </p:sp>
      <p:sp>
        <p:nvSpPr>
          <p:cNvPr id="5" name="Content Placeholder 4"/>
          <p:cNvSpPr>
            <a:spLocks noGrp="1"/>
          </p:cNvSpPr>
          <p:nvPr>
            <p:ph idx="1"/>
          </p:nvPr>
        </p:nvSpPr>
        <p:spPr>
          <a:xfrm>
            <a:off x="3568588" y="1600200"/>
            <a:ext cx="5575412" cy="4525963"/>
          </a:xfrm>
        </p:spPr>
        <p:txBody>
          <a:bodyPr>
            <a:normAutofit/>
          </a:bodyPr>
          <a:lstStyle/>
          <a:p>
            <a:pPr lvl="1"/>
            <a:r>
              <a:rPr lang="en-US" dirty="0" smtClean="0"/>
              <a:t>Reaction including ACC:</a:t>
            </a:r>
          </a:p>
          <a:p>
            <a:pPr lvl="2"/>
            <a:r>
              <a:rPr lang="en-US" dirty="0" smtClean="0"/>
              <a:t>Consumes:</a:t>
            </a:r>
          </a:p>
          <a:p>
            <a:pPr lvl="3"/>
            <a:r>
              <a:rPr lang="en-US" dirty="0" smtClean="0"/>
              <a:t>8</a:t>
            </a:r>
            <a:r>
              <a:rPr lang="en-US" dirty="0" smtClean="0"/>
              <a:t> </a:t>
            </a:r>
            <a:r>
              <a:rPr lang="en-US" dirty="0" smtClean="0"/>
              <a:t>Acetyl CoA </a:t>
            </a:r>
            <a:r>
              <a:rPr lang="en-US" dirty="0" smtClean="0"/>
              <a:t>(Primer then 7 </a:t>
            </a:r>
            <a:r>
              <a:rPr lang="en-US" dirty="0" err="1" smtClean="0"/>
              <a:t>Malonyl</a:t>
            </a:r>
            <a:r>
              <a:rPr lang="en-US" dirty="0" smtClean="0"/>
              <a:t>-Co from ACC)</a:t>
            </a:r>
            <a:endParaRPr lang="en-US" dirty="0" smtClean="0"/>
          </a:p>
          <a:p>
            <a:pPr lvl="3"/>
            <a:r>
              <a:rPr lang="en-US" dirty="0" smtClean="0"/>
              <a:t>7 </a:t>
            </a:r>
            <a:r>
              <a:rPr lang="en-US" dirty="0" smtClean="0"/>
              <a:t>ATP (to make </a:t>
            </a:r>
            <a:r>
              <a:rPr lang="en-US" dirty="0" err="1" smtClean="0"/>
              <a:t>Malonyl</a:t>
            </a:r>
            <a:r>
              <a:rPr lang="en-US" dirty="0" smtClean="0"/>
              <a:t> </a:t>
            </a:r>
            <a:r>
              <a:rPr lang="en-US" dirty="0" smtClean="0"/>
              <a:t>CoA from ACC)</a:t>
            </a:r>
            <a:endParaRPr lang="en-US" dirty="0" smtClean="0"/>
          </a:p>
          <a:p>
            <a:pPr lvl="3"/>
            <a:r>
              <a:rPr lang="en-US" dirty="0" smtClean="0"/>
              <a:t>14 NADPH </a:t>
            </a:r>
          </a:p>
          <a:p>
            <a:pPr lvl="2"/>
            <a:r>
              <a:rPr lang="en-US" dirty="0" smtClean="0"/>
              <a:t>Makes 1 </a:t>
            </a:r>
            <a:r>
              <a:rPr lang="en-US" dirty="0" smtClean="0"/>
              <a:t>Palmitate (C16:0)</a:t>
            </a:r>
          </a:p>
          <a:p>
            <a:pPr lvl="2"/>
            <a:r>
              <a:rPr lang="en-US" dirty="0" smtClean="0"/>
              <a:t>Additions are made 2 at a time</a:t>
            </a:r>
          </a:p>
          <a:p>
            <a:pPr lvl="2"/>
            <a:r>
              <a:rPr lang="en-US" dirty="0" smtClean="0"/>
              <a:t>Very energy costly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4330811" cy="4980854"/>
          </a:xfrm>
          <a:prstGeom prst="rect">
            <a:avLst/>
          </a:prstGeom>
        </p:spPr>
      </p:pic>
    </p:spTree>
    <p:extLst>
      <p:ext uri="{BB962C8B-B14F-4D97-AF65-F5344CB8AC3E}">
        <p14:creationId xmlns:p14="http://schemas.microsoft.com/office/powerpoint/2010/main" val="440626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Sources of NADPH</a:t>
            </a:r>
            <a:endParaRPr lang="en-US" dirty="0"/>
          </a:p>
        </p:txBody>
      </p:sp>
      <p:sp>
        <p:nvSpPr>
          <p:cNvPr id="6" name="Content Placeholder 5"/>
          <p:cNvSpPr>
            <a:spLocks noGrp="1"/>
          </p:cNvSpPr>
          <p:nvPr>
            <p:ph idx="1"/>
          </p:nvPr>
        </p:nvSpPr>
        <p:spPr>
          <a:xfrm>
            <a:off x="5517145" y="1600200"/>
            <a:ext cx="3746777" cy="4525963"/>
          </a:xfrm>
        </p:spPr>
        <p:txBody>
          <a:bodyPr>
            <a:normAutofit fontScale="92500"/>
          </a:bodyPr>
          <a:lstStyle/>
          <a:p>
            <a:r>
              <a:rPr lang="en-US" dirty="0" smtClean="0"/>
              <a:t>First is Pentose Phosphate Pathway</a:t>
            </a:r>
          </a:p>
          <a:p>
            <a:r>
              <a:rPr lang="en-US" dirty="0" smtClean="0"/>
              <a:t>Other ATP-Citrate </a:t>
            </a:r>
            <a:r>
              <a:rPr lang="en-US" dirty="0" err="1" smtClean="0"/>
              <a:t>Lyase</a:t>
            </a:r>
            <a:r>
              <a:rPr lang="en-US" dirty="0" smtClean="0"/>
              <a:t> Product is OAA</a:t>
            </a:r>
          </a:p>
          <a:p>
            <a:r>
              <a:rPr lang="en-US" dirty="0" smtClean="0"/>
              <a:t>Converted to pyruvate generating one NADPH for each Acetyl-CoA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7638"/>
            <a:ext cx="5592094" cy="5036696"/>
          </a:xfrm>
          <a:prstGeom prst="rect">
            <a:avLst/>
          </a:prstGeom>
        </p:spPr>
      </p:pic>
    </p:spTree>
    <p:extLst>
      <p:ext uri="{BB962C8B-B14F-4D97-AF65-F5344CB8AC3E}">
        <p14:creationId xmlns:p14="http://schemas.microsoft.com/office/powerpoint/2010/main" val="493913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Control of FA Biosynthesis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r>
              <a:rPr lang="en-US" dirty="0" smtClean="0"/>
              <a:t>ACC, ACLY and FAS are </a:t>
            </a:r>
            <a:r>
              <a:rPr lang="en-US" dirty="0" err="1" smtClean="0"/>
              <a:t>transactivated</a:t>
            </a:r>
            <a:r>
              <a:rPr lang="en-US" dirty="0" smtClean="0"/>
              <a:t> by</a:t>
            </a:r>
          </a:p>
          <a:p>
            <a:pPr lvl="1"/>
            <a:r>
              <a:rPr lang="en-US" dirty="0" smtClean="0"/>
              <a:t>SREBP1c</a:t>
            </a:r>
          </a:p>
          <a:p>
            <a:pPr lvl="2"/>
            <a:r>
              <a:rPr lang="en-US" dirty="0" smtClean="0"/>
              <a:t>Regulated by insulin/mTORC1</a:t>
            </a:r>
          </a:p>
          <a:p>
            <a:pPr lvl="1"/>
            <a:r>
              <a:rPr lang="en-US" dirty="0" err="1" smtClean="0"/>
              <a:t>ChREBP</a:t>
            </a:r>
            <a:endParaRPr lang="en-US" dirty="0" smtClean="0"/>
          </a:p>
          <a:p>
            <a:pPr lvl="2"/>
            <a:r>
              <a:rPr lang="en-US" dirty="0" smtClean="0"/>
              <a:t>Regulated by high carbohydrates</a:t>
            </a:r>
            <a:endParaRPr lang="en-US" dirty="0"/>
          </a:p>
        </p:txBody>
      </p:sp>
      <p:pic>
        <p:nvPicPr>
          <p:cNvPr id="5" name="Picture 4"/>
          <p:cNvPicPr>
            <a:picLocks noChangeAspect="1"/>
          </p:cNvPicPr>
          <p:nvPr/>
        </p:nvPicPr>
        <p:blipFill>
          <a:blip r:embed="rId2"/>
          <a:stretch>
            <a:fillRect/>
          </a:stretch>
        </p:blipFill>
        <p:spPr>
          <a:xfrm>
            <a:off x="5176289" y="1519280"/>
            <a:ext cx="3510511" cy="5257800"/>
          </a:xfrm>
          <a:prstGeom prst="rect">
            <a:avLst/>
          </a:prstGeom>
        </p:spPr>
      </p:pic>
      <p:sp>
        <p:nvSpPr>
          <p:cNvPr id="4" name="TextBox 3"/>
          <p:cNvSpPr txBox="1"/>
          <p:nvPr/>
        </p:nvSpPr>
        <p:spPr>
          <a:xfrm>
            <a:off x="104931" y="5299752"/>
            <a:ext cx="2652457" cy="1477328"/>
          </a:xfrm>
          <a:prstGeom prst="rect">
            <a:avLst/>
          </a:prstGeom>
          <a:noFill/>
        </p:spPr>
        <p:txBody>
          <a:bodyPr wrap="none" rtlCol="0">
            <a:spAutoFit/>
          </a:bodyPr>
          <a:lstStyle/>
          <a:p>
            <a:r>
              <a:rPr lang="en-US" dirty="0" smtClean="0"/>
              <a:t>GK </a:t>
            </a:r>
            <a:r>
              <a:rPr lang="mr-IN" dirty="0" smtClean="0"/>
              <a:t>–</a:t>
            </a:r>
            <a:r>
              <a:rPr lang="en-US" dirty="0" smtClean="0"/>
              <a:t> </a:t>
            </a:r>
            <a:r>
              <a:rPr lang="en-US" dirty="0" err="1" smtClean="0"/>
              <a:t>Glucokinase</a:t>
            </a:r>
            <a:endParaRPr lang="en-US" dirty="0" smtClean="0"/>
          </a:p>
          <a:p>
            <a:r>
              <a:rPr lang="en-US" dirty="0" smtClean="0"/>
              <a:t>PK </a:t>
            </a:r>
            <a:r>
              <a:rPr lang="mr-IN" dirty="0" smtClean="0"/>
              <a:t>–</a:t>
            </a:r>
            <a:r>
              <a:rPr lang="en-US" dirty="0" smtClean="0"/>
              <a:t> Pyruvate Kinase</a:t>
            </a:r>
          </a:p>
          <a:p>
            <a:r>
              <a:rPr lang="en-US" dirty="0" smtClean="0"/>
              <a:t>EVOVL6 </a:t>
            </a:r>
            <a:r>
              <a:rPr lang="mr-IN" dirty="0" smtClean="0"/>
              <a:t>–</a:t>
            </a:r>
            <a:r>
              <a:rPr lang="en-US" dirty="0" smtClean="0"/>
              <a:t> </a:t>
            </a:r>
            <a:r>
              <a:rPr lang="en-US" dirty="0" err="1" smtClean="0"/>
              <a:t>Elongase</a:t>
            </a:r>
            <a:endParaRPr lang="en-US" dirty="0" smtClean="0"/>
          </a:p>
          <a:p>
            <a:r>
              <a:rPr lang="en-US" dirty="0" smtClean="0"/>
              <a:t>SCD1 </a:t>
            </a:r>
            <a:r>
              <a:rPr lang="mr-IN" dirty="0" smtClean="0"/>
              <a:t>–</a:t>
            </a:r>
            <a:r>
              <a:rPr lang="en-US" dirty="0" smtClean="0"/>
              <a:t> Desaturase (</a:t>
            </a:r>
            <a:r>
              <a:rPr lang="en-US" dirty="0" smtClean="0">
                <a:latin typeface="Symbol" charset="2"/>
                <a:ea typeface="Symbol" charset="2"/>
                <a:cs typeface="Symbol" charset="2"/>
              </a:rPr>
              <a:t>D</a:t>
            </a:r>
            <a:r>
              <a:rPr lang="en-US" dirty="0" smtClean="0"/>
              <a:t>9)</a:t>
            </a:r>
          </a:p>
          <a:p>
            <a:r>
              <a:rPr lang="en-US" dirty="0" smtClean="0"/>
              <a:t>GPAT/DGAT </a:t>
            </a:r>
            <a:r>
              <a:rPr lang="mr-IN" dirty="0" smtClean="0"/>
              <a:t>–</a:t>
            </a:r>
            <a:r>
              <a:rPr lang="en-US" dirty="0" smtClean="0"/>
              <a:t> TG Synthesis</a:t>
            </a:r>
            <a:endParaRPr lang="en-US" dirty="0"/>
          </a:p>
        </p:txBody>
      </p:sp>
    </p:spTree>
    <p:extLst>
      <p:ext uri="{BB962C8B-B14F-4D97-AF65-F5344CB8AC3E}">
        <p14:creationId xmlns:p14="http://schemas.microsoft.com/office/powerpoint/2010/main" val="1658164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SREBP1c</a:t>
            </a:r>
            <a:endParaRPr lang="en-US" dirty="0"/>
          </a:p>
        </p:txBody>
      </p:sp>
      <p:pic>
        <p:nvPicPr>
          <p:cNvPr id="5" name="Picture 4"/>
          <p:cNvPicPr>
            <a:picLocks noChangeAspect="1"/>
          </p:cNvPicPr>
          <p:nvPr/>
        </p:nvPicPr>
        <p:blipFill>
          <a:blip r:embed="rId3"/>
          <a:stretch>
            <a:fillRect/>
          </a:stretch>
        </p:blipFill>
        <p:spPr>
          <a:xfrm>
            <a:off x="670148" y="1417638"/>
            <a:ext cx="7803704" cy="5306518"/>
          </a:xfrm>
          <a:prstGeom prst="rect">
            <a:avLst/>
          </a:prstGeom>
        </p:spPr>
      </p:pic>
      <p:sp>
        <p:nvSpPr>
          <p:cNvPr id="6" name="Rectangle 5"/>
          <p:cNvSpPr/>
          <p:nvPr/>
        </p:nvSpPr>
        <p:spPr>
          <a:xfrm>
            <a:off x="1978702" y="3357797"/>
            <a:ext cx="1828800" cy="8394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74072" y="4383089"/>
            <a:ext cx="676660" cy="369332"/>
          </a:xfrm>
          <a:prstGeom prst="rect">
            <a:avLst/>
          </a:prstGeom>
          <a:noFill/>
        </p:spPr>
        <p:txBody>
          <a:bodyPr wrap="none" rtlCol="0">
            <a:spAutoFit/>
          </a:bodyPr>
          <a:lstStyle/>
          <a:p>
            <a:r>
              <a:rPr lang="en-US" smtClean="0"/>
              <a:t>PUFA</a:t>
            </a:r>
            <a:endParaRPr lang="en-US"/>
          </a:p>
        </p:txBody>
      </p:sp>
      <p:sp>
        <p:nvSpPr>
          <p:cNvPr id="8" name="TextBox 7"/>
          <p:cNvSpPr txBox="1"/>
          <p:nvPr/>
        </p:nvSpPr>
        <p:spPr>
          <a:xfrm>
            <a:off x="1049531" y="3886231"/>
            <a:ext cx="1699183" cy="369332"/>
          </a:xfrm>
          <a:prstGeom prst="rect">
            <a:avLst/>
          </a:prstGeom>
          <a:noFill/>
        </p:spPr>
        <p:txBody>
          <a:bodyPr wrap="none" rtlCol="0">
            <a:spAutoFit/>
          </a:bodyPr>
          <a:lstStyle/>
          <a:p>
            <a:r>
              <a:rPr lang="en-US" smtClean="0"/>
              <a:t>Insulin/mTORC1</a:t>
            </a:r>
            <a:endParaRPr lang="en-US"/>
          </a:p>
        </p:txBody>
      </p:sp>
      <p:sp>
        <p:nvSpPr>
          <p:cNvPr id="9" name="TextBox 8"/>
          <p:cNvSpPr txBox="1"/>
          <p:nvPr/>
        </p:nvSpPr>
        <p:spPr>
          <a:xfrm>
            <a:off x="1138274" y="3416193"/>
            <a:ext cx="1521699" cy="369332"/>
          </a:xfrm>
          <a:prstGeom prst="rect">
            <a:avLst/>
          </a:prstGeom>
          <a:noFill/>
        </p:spPr>
        <p:txBody>
          <a:bodyPr wrap="none" rtlCol="0">
            <a:spAutoFit/>
          </a:bodyPr>
          <a:lstStyle/>
          <a:p>
            <a:r>
              <a:rPr lang="en-US" smtClean="0"/>
              <a:t>Saturated Fats</a:t>
            </a:r>
            <a:endParaRPr lang="en-US"/>
          </a:p>
        </p:txBody>
      </p:sp>
      <p:cxnSp>
        <p:nvCxnSpPr>
          <p:cNvPr id="11" name="Straight Arrow Connector 10"/>
          <p:cNvCxnSpPr/>
          <p:nvPr/>
        </p:nvCxnSpPr>
        <p:spPr>
          <a:xfrm>
            <a:off x="2659973" y="3600859"/>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48714" y="4046635"/>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824865" y="4539564"/>
            <a:ext cx="1042597" cy="0"/>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867462" y="4383090"/>
            <a:ext cx="0" cy="352384"/>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73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to palmitate (C16</a:t>
            </a:r>
            <a:r>
              <a:rPr lang="en-US" dirty="0" smtClean="0">
                <a:sym typeface="Wingdings"/>
              </a:rPr>
              <a:t>:0)</a:t>
            </a:r>
            <a:r>
              <a:rPr lang="en-US" dirty="0" smtClean="0"/>
              <a:t>?</a:t>
            </a:r>
            <a:endParaRPr lang="en-US" dirty="0"/>
          </a:p>
        </p:txBody>
      </p:sp>
      <p:sp>
        <p:nvSpPr>
          <p:cNvPr id="3" name="Content Placeholder 2"/>
          <p:cNvSpPr>
            <a:spLocks noGrp="1"/>
          </p:cNvSpPr>
          <p:nvPr>
            <p:ph idx="1"/>
          </p:nvPr>
        </p:nvSpPr>
        <p:spPr>
          <a:xfrm>
            <a:off x="457200" y="1600200"/>
            <a:ext cx="8229600" cy="2737131"/>
          </a:xfrm>
        </p:spPr>
        <p:txBody>
          <a:bodyPr>
            <a:normAutofit fontScale="92500" lnSpcReduction="10000"/>
          </a:bodyPr>
          <a:lstStyle/>
          <a:p>
            <a:r>
              <a:rPr lang="en-US" dirty="0" smtClean="0"/>
              <a:t>Further elongation (</a:t>
            </a:r>
            <a:r>
              <a:rPr lang="en-US" i="1" dirty="0" smtClean="0"/>
              <a:t>e.g. </a:t>
            </a:r>
            <a:r>
              <a:rPr lang="en-US" dirty="0" smtClean="0"/>
              <a:t>ELOVL6) and Desaturation (</a:t>
            </a:r>
            <a:r>
              <a:rPr lang="en-US" i="1" dirty="0" smtClean="0"/>
              <a:t>e.g. </a:t>
            </a:r>
            <a:r>
              <a:rPr lang="en-US" dirty="0" smtClean="0"/>
              <a:t>SCD1)</a:t>
            </a:r>
          </a:p>
          <a:p>
            <a:pPr lvl="1"/>
            <a:r>
              <a:rPr lang="en-US" dirty="0" smtClean="0"/>
              <a:t>Humans have </a:t>
            </a:r>
            <a:r>
              <a:rPr lang="en-US" dirty="0" smtClean="0">
                <a:latin typeface="Symbol" charset="2"/>
                <a:ea typeface="Symbol" charset="2"/>
                <a:cs typeface="Symbol" charset="2"/>
              </a:rPr>
              <a:t>D</a:t>
            </a:r>
            <a:r>
              <a:rPr lang="en-US" dirty="0" smtClean="0"/>
              <a:t>9</a:t>
            </a:r>
            <a:r>
              <a:rPr lang="en-US" dirty="0" smtClean="0"/>
              <a:t>,</a:t>
            </a:r>
            <a:r>
              <a:rPr lang="en-US" dirty="0">
                <a:latin typeface="Symbol" charset="2"/>
                <a:ea typeface="Symbol" charset="2"/>
                <a:cs typeface="Symbol" charset="2"/>
              </a:rPr>
              <a:t> D</a:t>
            </a:r>
            <a:r>
              <a:rPr lang="en-US" dirty="0" smtClean="0"/>
              <a:t>6,</a:t>
            </a:r>
            <a:r>
              <a:rPr lang="en-US" dirty="0">
                <a:latin typeface="Symbol" charset="2"/>
                <a:ea typeface="Symbol" charset="2"/>
                <a:cs typeface="Symbol" charset="2"/>
              </a:rPr>
              <a:t> D</a:t>
            </a:r>
            <a:r>
              <a:rPr lang="en-US" dirty="0" smtClean="0"/>
              <a:t>5,</a:t>
            </a:r>
            <a:r>
              <a:rPr lang="en-US" dirty="0">
                <a:latin typeface="Symbol" charset="2"/>
                <a:ea typeface="Symbol" charset="2"/>
                <a:cs typeface="Symbol" charset="2"/>
              </a:rPr>
              <a:t> D</a:t>
            </a:r>
            <a:r>
              <a:rPr lang="en-US" dirty="0" smtClean="0"/>
              <a:t>4 </a:t>
            </a:r>
            <a:r>
              <a:rPr lang="en-US" dirty="0" smtClean="0"/>
              <a:t>desaturases</a:t>
            </a:r>
          </a:p>
          <a:p>
            <a:pPr lvl="1"/>
            <a:r>
              <a:rPr lang="en-US" dirty="0" smtClean="0"/>
              <a:t>VLC PUFAs are generated by sequential desaturation/elongation</a:t>
            </a:r>
          </a:p>
          <a:p>
            <a:pPr lvl="1"/>
            <a:r>
              <a:rPr lang="en-US" dirty="0" smtClean="0"/>
              <a:t>But no n-3 or n-3 desaturase </a:t>
            </a:r>
            <a:r>
              <a:rPr lang="en-US" dirty="0" smtClean="0"/>
              <a:t>activity</a:t>
            </a:r>
            <a:endParaRPr lang="en-US" dirty="0"/>
          </a:p>
        </p:txBody>
      </p:sp>
    </p:spTree>
    <p:extLst>
      <p:ext uri="{BB962C8B-B14F-4D97-AF65-F5344CB8AC3E}">
        <p14:creationId xmlns:p14="http://schemas.microsoft.com/office/powerpoint/2010/main" val="895496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Fatty Acid Exercise</a:t>
            </a:r>
            <a:endParaRPr lang="en-US" dirty="0"/>
          </a:p>
        </p:txBody>
      </p:sp>
      <p:sp>
        <p:nvSpPr>
          <p:cNvPr id="3" name="Content Placeholder 2"/>
          <p:cNvSpPr>
            <a:spLocks noGrp="1"/>
          </p:cNvSpPr>
          <p:nvPr>
            <p:ph idx="1"/>
          </p:nvPr>
        </p:nvSpPr>
        <p:spPr/>
        <p:txBody>
          <a:bodyPr/>
          <a:lstStyle/>
          <a:p>
            <a:r>
              <a:rPr lang="en-US" dirty="0" smtClean="0"/>
              <a:t>Palmitate (C16)</a:t>
            </a:r>
          </a:p>
          <a:p>
            <a:pPr lvl="1"/>
            <a:r>
              <a:rPr lang="en-US" dirty="0" smtClean="0"/>
              <a:t>Based on its length, what activity is closest to the methyl group (</a:t>
            </a:r>
            <a:r>
              <a:rPr lang="en-US" dirty="0" smtClean="0">
                <a:latin typeface="Symbol" charset="2"/>
                <a:ea typeface="Symbol" charset="2"/>
                <a:cs typeface="Symbol" charset="2"/>
              </a:rPr>
              <a:t>D</a:t>
            </a:r>
            <a:r>
              <a:rPr lang="en-US" dirty="0" smtClean="0"/>
              <a:t>9,6,5,4)</a:t>
            </a:r>
          </a:p>
          <a:p>
            <a:pPr lvl="1"/>
            <a:r>
              <a:rPr lang="en-US" dirty="0" smtClean="0"/>
              <a:t>What </a:t>
            </a:r>
            <a:r>
              <a:rPr lang="en-US" dirty="0" smtClean="0">
                <a:latin typeface="Symbol" charset="2"/>
                <a:ea typeface="Symbol" charset="2"/>
                <a:cs typeface="Symbol" charset="2"/>
              </a:rPr>
              <a:t>w</a:t>
            </a:r>
            <a:r>
              <a:rPr lang="en-US" dirty="0" smtClean="0"/>
              <a:t>-type of fatty acid is formed?</a:t>
            </a:r>
          </a:p>
          <a:p>
            <a:r>
              <a:rPr lang="en-US" dirty="0" smtClean="0"/>
              <a:t>Repeat for stearate (C18)</a:t>
            </a:r>
          </a:p>
          <a:p>
            <a:r>
              <a:rPr lang="en-US" dirty="0" smtClean="0"/>
              <a:t>What length fatty acid would we need to have to make a n-6 or n-3 MUFA, why is this unlikely endogenously?</a:t>
            </a:r>
          </a:p>
        </p:txBody>
      </p:sp>
    </p:spTree>
    <p:extLst>
      <p:ext uri="{BB962C8B-B14F-4D97-AF65-F5344CB8AC3E}">
        <p14:creationId xmlns:p14="http://schemas.microsoft.com/office/powerpoint/2010/main" val="1672372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r>
              <a:rPr lang="en-US" dirty="0" smtClean="0"/>
              <a:t>.</a:t>
            </a:r>
            <a:endParaRPr lang="en-US" dirty="0"/>
          </a:p>
        </p:txBody>
      </p:sp>
    </p:spTree>
    <p:extLst>
      <p:ext uri="{BB962C8B-B14F-4D97-AF65-F5344CB8AC3E}">
        <p14:creationId xmlns:p14="http://schemas.microsoft.com/office/powerpoint/2010/main" val="1106897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Triglyceride Synthesis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2519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Triglyceride Esterification</a:t>
            </a:r>
            <a:endParaRPr lang="en-US" dirty="0"/>
          </a:p>
        </p:txBody>
      </p:sp>
      <p:pic>
        <p:nvPicPr>
          <p:cNvPr id="6" name="Picture 5"/>
          <p:cNvPicPr>
            <a:picLocks noChangeAspect="1"/>
          </p:cNvPicPr>
          <p:nvPr/>
        </p:nvPicPr>
        <p:blipFill>
          <a:blip r:embed="rId3"/>
          <a:stretch>
            <a:fillRect/>
          </a:stretch>
        </p:blipFill>
        <p:spPr>
          <a:xfrm>
            <a:off x="3493974" y="1789624"/>
            <a:ext cx="4169270" cy="4609475"/>
          </a:xfrm>
          <a:prstGeom prst="rect">
            <a:avLst/>
          </a:prstGeom>
        </p:spPr>
      </p:pic>
      <p:sp>
        <p:nvSpPr>
          <p:cNvPr id="7" name="TextBox 6"/>
          <p:cNvSpPr txBox="1"/>
          <p:nvPr/>
        </p:nvSpPr>
        <p:spPr>
          <a:xfrm>
            <a:off x="3034463" y="1682803"/>
            <a:ext cx="1537537" cy="369332"/>
          </a:xfrm>
          <a:prstGeom prst="rect">
            <a:avLst/>
          </a:prstGeom>
          <a:solidFill>
            <a:schemeClr val="bg1"/>
          </a:solidFill>
        </p:spPr>
        <p:txBody>
          <a:bodyPr wrap="none" rtlCol="0">
            <a:spAutoFit/>
          </a:bodyPr>
          <a:lstStyle/>
          <a:p>
            <a:r>
              <a:rPr lang="en-US" smtClean="0"/>
              <a:t>Fatty Acyl-CoA</a:t>
            </a:r>
            <a:endParaRPr lang="en-US" dirty="0"/>
          </a:p>
        </p:txBody>
      </p:sp>
      <p:sp>
        <p:nvSpPr>
          <p:cNvPr id="8" name="TextBox 7"/>
          <p:cNvSpPr txBox="1"/>
          <p:nvPr/>
        </p:nvSpPr>
        <p:spPr>
          <a:xfrm>
            <a:off x="322730" y="2966037"/>
            <a:ext cx="2239214" cy="1200329"/>
          </a:xfrm>
          <a:prstGeom prst="rect">
            <a:avLst/>
          </a:prstGeom>
          <a:noFill/>
        </p:spPr>
        <p:txBody>
          <a:bodyPr wrap="square" rtlCol="0">
            <a:spAutoFit/>
          </a:bodyPr>
          <a:lstStyle/>
          <a:p>
            <a:r>
              <a:rPr lang="en-US" dirty="0" smtClean="0"/>
              <a:t>Fatty Acids</a:t>
            </a:r>
          </a:p>
          <a:p>
            <a:pPr marL="285750" indent="-285750">
              <a:buFont typeface="Arial" charset="0"/>
              <a:buChar char="•"/>
            </a:pPr>
            <a:r>
              <a:rPr lang="en-US" dirty="0" smtClean="0"/>
              <a:t>Dietary</a:t>
            </a:r>
          </a:p>
          <a:p>
            <a:pPr marL="285750" indent="-285750">
              <a:buFont typeface="Arial" charset="0"/>
              <a:buChar char="•"/>
            </a:pPr>
            <a:r>
              <a:rPr lang="en-US" dirty="0" smtClean="0"/>
              <a:t>From </a:t>
            </a:r>
            <a:r>
              <a:rPr lang="en-US" i="1" dirty="0" smtClean="0"/>
              <a:t>de novo </a:t>
            </a:r>
            <a:r>
              <a:rPr lang="en-US" dirty="0" smtClean="0"/>
              <a:t>lipogenesis</a:t>
            </a:r>
            <a:endParaRPr lang="en-US" dirty="0"/>
          </a:p>
        </p:txBody>
      </p:sp>
      <p:cxnSp>
        <p:nvCxnSpPr>
          <p:cNvPr id="11" name="Straight Connector 10"/>
          <p:cNvCxnSpPr/>
          <p:nvPr/>
        </p:nvCxnSpPr>
        <p:spPr>
          <a:xfrm>
            <a:off x="6731213" y="3488551"/>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731213" y="3496235"/>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993747" y="273009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40762" y="373444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928815" y="5206328"/>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39113" y="3611496"/>
            <a:ext cx="264816" cy="276999"/>
          </a:xfrm>
          <a:prstGeom prst="rect">
            <a:avLst/>
          </a:prstGeom>
          <a:noFill/>
        </p:spPr>
        <p:txBody>
          <a:bodyPr wrap="none" rtlCol="0">
            <a:spAutoFit/>
          </a:bodyPr>
          <a:lstStyle/>
          <a:p>
            <a:r>
              <a:rPr lang="en-US" sz="1200" dirty="0" smtClean="0"/>
              <a:t>P</a:t>
            </a:r>
            <a:endParaRPr lang="en-US" sz="1200" dirty="0"/>
          </a:p>
        </p:txBody>
      </p:sp>
      <p:cxnSp>
        <p:nvCxnSpPr>
          <p:cNvPr id="33" name="Straight Connector 32"/>
          <p:cNvCxnSpPr/>
          <p:nvPr/>
        </p:nvCxnSpPr>
        <p:spPr>
          <a:xfrm>
            <a:off x="6017579" y="174836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122595" y="2391812"/>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17579" y="4158682"/>
            <a:ext cx="1645665"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832182" y="5001913"/>
            <a:ext cx="170571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97246" y="5780160"/>
            <a:ext cx="1665998"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141454" y="5397828"/>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731213" y="4395994"/>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31213" y="4403678"/>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9113" y="4518939"/>
            <a:ext cx="264816" cy="276999"/>
          </a:xfrm>
          <a:prstGeom prst="rect">
            <a:avLst/>
          </a:prstGeom>
          <a:noFill/>
        </p:spPr>
        <p:txBody>
          <a:bodyPr wrap="none" rtlCol="0">
            <a:spAutoFit/>
          </a:bodyPr>
          <a:lstStyle/>
          <a:p>
            <a:r>
              <a:rPr lang="en-US" sz="1200" dirty="0" smtClean="0"/>
              <a:t>P</a:t>
            </a:r>
            <a:endParaRPr lang="en-US" sz="1200" dirty="0"/>
          </a:p>
        </p:txBody>
      </p:sp>
      <p:cxnSp>
        <p:nvCxnSpPr>
          <p:cNvPr id="25" name="Straight Connector 24"/>
          <p:cNvCxnSpPr/>
          <p:nvPr/>
        </p:nvCxnSpPr>
        <p:spPr>
          <a:xfrm>
            <a:off x="6731213" y="4518939"/>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31213" y="5214012"/>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31213" y="522169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31213" y="533695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31213" y="613145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31213" y="6139134"/>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31213" y="6254395"/>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31213" y="6385023"/>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646442" y="4733916"/>
            <a:ext cx="631904" cy="369332"/>
          </a:xfrm>
          <a:prstGeom prst="rect">
            <a:avLst/>
          </a:prstGeom>
          <a:noFill/>
        </p:spPr>
        <p:txBody>
          <a:bodyPr wrap="none" rtlCol="0">
            <a:spAutoFit/>
          </a:bodyPr>
          <a:lstStyle/>
          <a:p>
            <a:r>
              <a:rPr lang="en-US" smtClean="0"/>
              <a:t>Lipin</a:t>
            </a:r>
            <a:endParaRPr lang="en-US" dirty="0"/>
          </a:p>
        </p:txBody>
      </p:sp>
      <p:cxnSp>
        <p:nvCxnSpPr>
          <p:cNvPr id="20" name="Straight Connector 19"/>
          <p:cNvCxnSpPr/>
          <p:nvPr/>
        </p:nvCxnSpPr>
        <p:spPr>
          <a:xfrm>
            <a:off x="6731213" y="2573777"/>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539113" y="2689038"/>
            <a:ext cx="264816" cy="276999"/>
          </a:xfrm>
          <a:prstGeom prst="rect">
            <a:avLst/>
          </a:prstGeom>
          <a:noFill/>
        </p:spPr>
        <p:txBody>
          <a:bodyPr wrap="none" rtlCol="0">
            <a:spAutoFit/>
          </a:bodyPr>
          <a:lstStyle/>
          <a:p>
            <a:r>
              <a:rPr lang="en-US" sz="1200" dirty="0" smtClean="0"/>
              <a:t>P</a:t>
            </a:r>
            <a:endParaRPr lang="en-US" sz="1200" dirty="0"/>
          </a:p>
        </p:txBody>
      </p:sp>
    </p:spTree>
    <p:extLst>
      <p:ext uri="{BB962C8B-B14F-4D97-AF65-F5344CB8AC3E}">
        <p14:creationId xmlns:p14="http://schemas.microsoft.com/office/powerpoint/2010/main" val="46321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Glycerol for Triglyceride Synthesis</a:t>
            </a:r>
            <a:endParaRPr lang="en-US" dirty="0"/>
          </a:p>
        </p:txBody>
      </p:sp>
      <p:sp>
        <p:nvSpPr>
          <p:cNvPr id="5" name="Content Placeholder 4"/>
          <p:cNvSpPr>
            <a:spLocks noGrp="1"/>
          </p:cNvSpPr>
          <p:nvPr>
            <p:ph idx="1"/>
          </p:nvPr>
        </p:nvSpPr>
        <p:spPr>
          <a:xfrm>
            <a:off x="457200" y="4311313"/>
            <a:ext cx="8229600" cy="1814850"/>
          </a:xfrm>
        </p:spPr>
        <p:txBody>
          <a:bodyPr/>
          <a:lstStyle/>
          <a:p>
            <a:r>
              <a:rPr lang="en-US" dirty="0" smtClean="0"/>
              <a:t>From glycolysis in liver and adipose</a:t>
            </a:r>
          </a:p>
          <a:p>
            <a:r>
              <a:rPr lang="en-US" dirty="0" smtClean="0"/>
              <a:t>From glycerol </a:t>
            </a:r>
            <a:r>
              <a:rPr lang="en-US" u="sng" dirty="0" smtClean="0"/>
              <a:t>only in liver</a:t>
            </a:r>
          </a:p>
          <a:p>
            <a:r>
              <a:rPr lang="en-US" dirty="0" smtClean="0"/>
              <a:t>Major demand of glucose during lipid storage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476"/>
            <a:ext cx="9144000" cy="2622837"/>
          </a:xfrm>
          <a:prstGeom prst="rect">
            <a:avLst/>
          </a:prstGeom>
        </p:spPr>
      </p:pic>
    </p:spTree>
    <p:extLst>
      <p:ext uri="{BB962C8B-B14F-4D97-AF65-F5344CB8AC3E}">
        <p14:creationId xmlns:p14="http://schemas.microsoft.com/office/powerpoint/2010/main" val="243730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Lipodystrophy and Insulin Resistance</a:t>
            </a:r>
            <a:endParaRPr lang="en-US" dirty="0"/>
          </a:p>
        </p:txBody>
      </p:sp>
      <p:sp>
        <p:nvSpPr>
          <p:cNvPr id="3" name="Content Placeholder 2"/>
          <p:cNvSpPr>
            <a:spLocks noGrp="1"/>
          </p:cNvSpPr>
          <p:nvPr>
            <p:ph idx="1"/>
          </p:nvPr>
        </p:nvSpPr>
        <p:spPr>
          <a:xfrm>
            <a:off x="457200" y="1600201"/>
            <a:ext cx="8229600" cy="2402174"/>
          </a:xfrm>
        </p:spPr>
        <p:txBody>
          <a:bodyPr>
            <a:normAutofit fontScale="92500" lnSpcReduction="10000"/>
          </a:bodyPr>
          <a:lstStyle/>
          <a:p>
            <a:r>
              <a:rPr lang="en-US" dirty="0" smtClean="0"/>
              <a:t>If fat cannot be stored in adipocytes effectively it ends up in liver/muscle/blood vessels</a:t>
            </a:r>
          </a:p>
          <a:p>
            <a:pPr lvl="1"/>
            <a:r>
              <a:rPr lang="en-US" dirty="0" smtClean="0"/>
              <a:t>Insulin resistance/diabetes if in the liver</a:t>
            </a:r>
          </a:p>
          <a:p>
            <a:r>
              <a:rPr lang="en-US" dirty="0" smtClean="0"/>
              <a:t>Familial lipodystrophy genes include </a:t>
            </a:r>
            <a:r>
              <a:rPr lang="en-US" i="1" dirty="0" smtClean="0"/>
              <a:t>LMNA, </a:t>
            </a:r>
            <a:r>
              <a:rPr lang="en-US" i="1" dirty="0" err="1" smtClean="0"/>
              <a:t>Lipin</a:t>
            </a:r>
            <a:r>
              <a:rPr lang="en-US" i="1" dirty="0" smtClean="0"/>
              <a:t>, AGPAT2</a:t>
            </a:r>
          </a:p>
          <a:p>
            <a:pPr lvl="1"/>
            <a:endParaRPr lang="en-US" dirty="0" smtClean="0"/>
          </a:p>
        </p:txBody>
      </p:sp>
      <p:pic>
        <p:nvPicPr>
          <p:cNvPr id="4" name="Picture 3"/>
          <p:cNvPicPr>
            <a:picLocks noChangeAspect="1"/>
          </p:cNvPicPr>
          <p:nvPr/>
        </p:nvPicPr>
        <p:blipFill>
          <a:blip r:embed="rId2"/>
          <a:stretch>
            <a:fillRect/>
          </a:stretch>
        </p:blipFill>
        <p:spPr>
          <a:xfrm>
            <a:off x="2293495" y="3735770"/>
            <a:ext cx="5156616" cy="2980981"/>
          </a:xfrm>
          <a:prstGeom prst="rect">
            <a:avLst/>
          </a:prstGeom>
        </p:spPr>
      </p:pic>
    </p:spTree>
    <p:extLst>
      <p:ext uri="{BB962C8B-B14F-4D97-AF65-F5344CB8AC3E}">
        <p14:creationId xmlns:p14="http://schemas.microsoft.com/office/powerpoint/2010/main" val="10481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Cholesterol</a:t>
            </a:r>
            <a:r>
              <a:rPr lang="en-US" sz="4400" b="0" i="0" u="none" strike="noStrike" cap="none" dirty="0" smtClean="0">
                <a:solidFill>
                  <a:schemeClr val="dk1"/>
                </a:solidFill>
                <a:latin typeface="Calibri"/>
                <a:ea typeface="Calibri"/>
                <a:cs typeface="Calibri"/>
                <a:sym typeface="Calibri"/>
              </a:rPr>
              <a:t> Synthesis</a:t>
            </a:r>
            <a:endParaRPr lang="en-US" sz="4400" b="0" i="0" u="none" strike="noStrike" cap="none" baseline="0" dirty="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467B28A3-7141-F547-B902-7DA9814E74F5}" type="slidenum">
              <a:rPr lang="en-US" smtClean="0"/>
              <a:t>24</a:t>
            </a:fld>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059889"/>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HMG-CoA Reductase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534" y="1313095"/>
            <a:ext cx="4191000" cy="5461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63" y="1229192"/>
            <a:ext cx="3395806" cy="5628807"/>
          </a:xfrm>
          <a:prstGeom prst="rect">
            <a:avLst/>
          </a:prstGeom>
        </p:spPr>
      </p:pic>
    </p:spTree>
    <p:extLst>
      <p:ext uri="{BB962C8B-B14F-4D97-AF65-F5344CB8AC3E}">
        <p14:creationId xmlns:p14="http://schemas.microsoft.com/office/powerpoint/2010/main" val="6846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HMGCR is the Target of Statins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998" y="1417638"/>
            <a:ext cx="3342004" cy="5104151"/>
          </a:xfrm>
          <a:prstGeom prst="rect">
            <a:avLst/>
          </a:prstGeom>
        </p:spPr>
      </p:pic>
    </p:spTree>
    <p:extLst>
      <p:ext uri="{BB962C8B-B14F-4D97-AF65-F5344CB8AC3E}">
        <p14:creationId xmlns:p14="http://schemas.microsoft.com/office/powerpoint/2010/main" val="562625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spcBef>
                <a:spcPts val="0"/>
              </a:spcBef>
              <a:buClr>
                <a:schemeClr val="dk1"/>
              </a:buClr>
              <a:buSzPct val="25000"/>
            </a:pPr>
            <a:r>
              <a:rPr lang="en-US" sz="3950" dirty="0">
                <a:solidFill>
                  <a:schemeClr val="dk1"/>
                </a:solidFill>
                <a:ea typeface="Calibri"/>
                <a:cs typeface="Calibri"/>
                <a:sym typeface="Calibri"/>
              </a:rPr>
              <a:t>Cholesterol </a:t>
            </a:r>
            <a:r>
              <a:rPr lang="en-US" sz="3950" dirty="0" smtClean="0">
                <a:solidFill>
                  <a:schemeClr val="dk1"/>
                </a:solidFill>
                <a:ea typeface="Calibri"/>
                <a:cs typeface="Calibri"/>
                <a:sym typeface="Calibri"/>
              </a:rPr>
              <a:t>Biosynthesis Regulation </a:t>
            </a:r>
            <a:endParaRPr lang="en-US" sz="3950" b="0" i="0" u="none" strike="noStrike" cap="none" baseline="0" dirty="0">
              <a:solidFill>
                <a:schemeClr val="dk1"/>
              </a:solidFill>
              <a:latin typeface="Calibri"/>
              <a:ea typeface="Calibri"/>
              <a:cs typeface="Calibri"/>
              <a:sym typeface="Calibri"/>
            </a:endParaRPr>
          </a:p>
        </p:txBody>
      </p:sp>
      <p:sp>
        <p:nvSpPr>
          <p:cNvPr id="120" name="Shape 120"/>
          <p:cNvSpPr txBox="1">
            <a:spLocks noGrp="1"/>
          </p:cNvSpPr>
          <p:nvPr>
            <p:ph type="body" idx="1"/>
          </p:nvPr>
        </p:nvSpPr>
        <p:spPr>
          <a:xfrm>
            <a:off x="212980" y="1380321"/>
            <a:ext cx="5019847"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Negative feedback </a:t>
            </a:r>
            <a:r>
              <a:rPr lang="en-US" sz="3200" b="0" i="0" u="none" strike="noStrike" cap="none" baseline="0" dirty="0" smtClean="0">
                <a:solidFill>
                  <a:schemeClr val="dk1"/>
                </a:solidFill>
                <a:latin typeface="Calibri"/>
                <a:ea typeface="Calibri"/>
                <a:cs typeface="Calibri"/>
                <a:sym typeface="Calibri"/>
              </a:rPr>
              <a:t>on </a:t>
            </a:r>
            <a:r>
              <a:rPr lang="en-US" sz="3200" b="0" i="0" strike="noStrike" cap="none" baseline="0" dirty="0">
                <a:latin typeface="Calibri"/>
                <a:ea typeface="Calibri"/>
                <a:cs typeface="Calibri"/>
                <a:sym typeface="Calibri"/>
              </a:rPr>
              <a:t>HMG CoA </a:t>
            </a:r>
            <a:r>
              <a:rPr lang="en-US" sz="3200" b="0" i="0" strike="noStrike" cap="none" baseline="0" dirty="0" smtClean="0">
                <a:latin typeface="Calibri"/>
                <a:ea typeface="Calibri"/>
                <a:cs typeface="Calibri"/>
                <a:sym typeface="Calibri"/>
              </a:rPr>
              <a:t>reductase</a:t>
            </a:r>
            <a:endParaRPr sz="3200" b="0" i="0" strike="noStrike" cap="none" baseline="0" dirty="0">
              <a:latin typeface="Calibri"/>
              <a:ea typeface="Calibri"/>
              <a:cs typeface="Calibri"/>
              <a:sym typeface="Calibri"/>
            </a:endParaRPr>
          </a:p>
          <a:p>
            <a:pPr marL="342900" marR="0" lvl="0" indent="-342900" algn="l" rtl="0">
              <a:spcBef>
                <a:spcPts val="64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Dietary intake of cholesterol suppresses production </a:t>
            </a:r>
            <a:r>
              <a:rPr lang="en-US" sz="3200" b="0" i="0" u="sng" strike="noStrike" cap="none" baseline="0" dirty="0">
                <a:solidFill>
                  <a:schemeClr val="dk1"/>
                </a:solidFill>
                <a:latin typeface="Calibri"/>
                <a:ea typeface="Calibri"/>
                <a:cs typeface="Calibri"/>
                <a:sym typeface="Calibri"/>
              </a:rPr>
              <a:t>only in </a:t>
            </a:r>
            <a:r>
              <a:rPr lang="en-US" sz="3200" b="0" i="0" u="sng" strike="noStrike" cap="none" baseline="0" dirty="0" smtClean="0">
                <a:solidFill>
                  <a:schemeClr val="dk1"/>
                </a:solidFill>
                <a:latin typeface="Calibri"/>
                <a:ea typeface="Calibri"/>
                <a:cs typeface="Calibri"/>
                <a:sym typeface="Calibri"/>
              </a:rPr>
              <a:t>liver</a:t>
            </a:r>
          </a:p>
          <a:p>
            <a:pPr lvl="1" indent="-342900">
              <a:spcBef>
                <a:spcPts val="640"/>
              </a:spcBef>
              <a:buClr>
                <a:schemeClr val="dk1"/>
              </a:buClr>
              <a:buSzPct val="100000"/>
              <a:buFont typeface="Arial"/>
              <a:buChar char="•"/>
            </a:pPr>
            <a:r>
              <a:rPr lang="en-US" sz="2800" dirty="0" smtClean="0">
                <a:solidFill>
                  <a:schemeClr val="dk1"/>
                </a:solidFill>
                <a:latin typeface="Calibri"/>
                <a:ea typeface="Calibri"/>
                <a:cs typeface="Calibri"/>
                <a:sym typeface="Calibri"/>
              </a:rPr>
              <a:t>Specific sterol responsible for  feedback unclear but is most likely a 25-oxysterol</a:t>
            </a:r>
            <a:endParaRPr lang="en-US" sz="2800" b="0" i="0" strike="noStrike" cap="none" baseline="0" dirty="0">
              <a:solidFill>
                <a:schemeClr val="dk1"/>
              </a:solidFill>
              <a:latin typeface="Calibri"/>
              <a:ea typeface="Calibri"/>
              <a:cs typeface="Calibri"/>
              <a:sym typeface="Calibri"/>
            </a:endParaRPr>
          </a:p>
          <a:p>
            <a:pPr marL="342900" marR="0" lvl="0" indent="-139700" algn="l" rtl="0">
              <a:spcBef>
                <a:spcPts val="640"/>
              </a:spcBef>
              <a:buClr>
                <a:schemeClr val="dk1"/>
              </a:buClr>
              <a:buFont typeface="Arial"/>
              <a:buNone/>
            </a:pPr>
            <a:endParaRPr sz="3200" b="0" i="0" strike="noStrike" cap="none" baseline="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177369" y="1196321"/>
            <a:ext cx="3453973" cy="4709963"/>
          </a:xfrm>
          <a:prstGeom prst="rect">
            <a:avLst/>
          </a:prstGeom>
        </p:spPr>
      </p:pic>
      <p:sp>
        <p:nvSpPr>
          <p:cNvPr id="4" name="TextBox 3"/>
          <p:cNvSpPr txBox="1"/>
          <p:nvPr/>
        </p:nvSpPr>
        <p:spPr>
          <a:xfrm>
            <a:off x="409058" y="5911230"/>
            <a:ext cx="8734942" cy="1200329"/>
          </a:xfrm>
          <a:prstGeom prst="rect">
            <a:avLst/>
          </a:prstGeom>
          <a:noFill/>
        </p:spPr>
        <p:txBody>
          <a:bodyPr wrap="square" rtlCol="0">
            <a:spAutoFit/>
          </a:bodyPr>
          <a:lstStyle/>
          <a:p>
            <a:r>
              <a:rPr lang="en-US" dirty="0" smtClean="0"/>
              <a:t>Song BL, </a:t>
            </a:r>
            <a:r>
              <a:rPr lang="en-US" dirty="0" err="1" smtClean="0"/>
              <a:t>Javitt</a:t>
            </a:r>
            <a:r>
              <a:rPr lang="en-US" dirty="0" smtClean="0"/>
              <a:t> NB, </a:t>
            </a:r>
            <a:r>
              <a:rPr lang="en-US" dirty="0" err="1" smtClean="0"/>
              <a:t>DeBose</a:t>
            </a:r>
            <a:r>
              <a:rPr lang="en-US" dirty="0" smtClean="0"/>
              <a:t>-Boyd RA. </a:t>
            </a:r>
            <a:r>
              <a:rPr lang="en-US" dirty="0" err="1" smtClean="0"/>
              <a:t>Insig</a:t>
            </a:r>
            <a:r>
              <a:rPr lang="en-US" dirty="0" smtClean="0"/>
              <a:t>-mediated degradation of HMG CoA reductase stimulated by </a:t>
            </a:r>
            <a:r>
              <a:rPr lang="en-US" dirty="0" err="1" smtClean="0"/>
              <a:t>lanosterol</a:t>
            </a:r>
            <a:r>
              <a:rPr lang="en-US" dirty="0" smtClean="0"/>
              <a:t>, an intermediate in the synthesis of cholesterol. Cell </a:t>
            </a:r>
            <a:r>
              <a:rPr lang="en-US" dirty="0" err="1" smtClean="0"/>
              <a:t>Metab</a:t>
            </a:r>
            <a:r>
              <a:rPr lang="en-US" dirty="0" smtClean="0"/>
              <a:t>. 2005; 1: 179–89. </a:t>
            </a:r>
            <a:r>
              <a:rPr lang="en-US" dirty="0" err="1" smtClean="0"/>
              <a:t>doi</a:t>
            </a:r>
            <a:r>
              <a:rPr lang="en-US" dirty="0" smtClean="0"/>
              <a:t>: 10.1016/j.cmet.2005.01.001.</a:t>
            </a:r>
          </a:p>
          <a:p>
            <a:endParaRPr lang="en-US" dirty="0"/>
          </a:p>
        </p:txBody>
      </p:sp>
    </p:spTree>
    <p:extLst>
      <p:ext uri="{BB962C8B-B14F-4D97-AF65-F5344CB8AC3E}">
        <p14:creationId xmlns:p14="http://schemas.microsoft.com/office/powerpoint/2010/main" val="521762936"/>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Regulation of Cholesterol Biogenesis</a:t>
            </a:r>
            <a:endParaRPr lang="en-US" dirty="0"/>
          </a:p>
        </p:txBody>
      </p:sp>
      <p:sp>
        <p:nvSpPr>
          <p:cNvPr id="6" name="Content Placeholder 5"/>
          <p:cNvSpPr>
            <a:spLocks noGrp="1"/>
          </p:cNvSpPr>
          <p:nvPr>
            <p:ph idx="1"/>
          </p:nvPr>
        </p:nvSpPr>
        <p:spPr>
          <a:xfrm>
            <a:off x="5017674" y="1600200"/>
            <a:ext cx="3669125" cy="4525963"/>
          </a:xfrm>
        </p:spPr>
        <p:txBody>
          <a:bodyPr>
            <a:normAutofit fontScale="92500"/>
          </a:bodyPr>
          <a:lstStyle/>
          <a:p>
            <a:r>
              <a:rPr lang="en-US" dirty="0" smtClean="0"/>
              <a:t>SREBP2 activation is </a:t>
            </a:r>
            <a:r>
              <a:rPr lang="en-US" b="1" u="sng" dirty="0" smtClean="0"/>
              <a:t>inhibited</a:t>
            </a:r>
            <a:r>
              <a:rPr lang="en-US" dirty="0" smtClean="0"/>
              <a:t> by sterols</a:t>
            </a:r>
          </a:p>
          <a:p>
            <a:r>
              <a:rPr lang="en-US" dirty="0" smtClean="0"/>
              <a:t>Targets </a:t>
            </a:r>
            <a:r>
              <a:rPr lang="en-US" dirty="0"/>
              <a:t>of </a:t>
            </a:r>
            <a:r>
              <a:rPr lang="en-US" dirty="0" smtClean="0"/>
              <a:t>SREBP2 reduced when sterols are high:</a:t>
            </a:r>
            <a:endParaRPr lang="en-US" dirty="0"/>
          </a:p>
          <a:p>
            <a:pPr marL="685800" lvl="1">
              <a:buFont typeface="Arial" charset="0"/>
              <a:buChar char="•"/>
            </a:pPr>
            <a:r>
              <a:rPr lang="en-US" dirty="0" smtClean="0"/>
              <a:t>HMG-CoA Reductase</a:t>
            </a:r>
            <a:endParaRPr lang="en-US" dirty="0"/>
          </a:p>
          <a:p>
            <a:pPr marL="685800" lvl="1">
              <a:buFont typeface="Arial" charset="0"/>
              <a:buChar char="•"/>
            </a:pPr>
            <a:r>
              <a:rPr lang="en-US" dirty="0" smtClean="0"/>
              <a:t>HMG-CoA Synthase</a:t>
            </a:r>
            <a:endParaRPr lang="en-US" dirty="0"/>
          </a:p>
          <a:p>
            <a:pPr marL="685800" lvl="1">
              <a:buFont typeface="Arial" charset="0"/>
              <a:buChar char="•"/>
            </a:pPr>
            <a:r>
              <a:rPr lang="en-US" dirty="0"/>
              <a:t>LDL Receptor</a:t>
            </a:r>
          </a:p>
          <a:p>
            <a:endParaRPr lang="en-US" dirty="0"/>
          </a:p>
        </p:txBody>
      </p:sp>
      <p:pic>
        <p:nvPicPr>
          <p:cNvPr id="4" name="Picture 3"/>
          <p:cNvPicPr>
            <a:picLocks noChangeAspect="1"/>
          </p:cNvPicPr>
          <p:nvPr/>
        </p:nvPicPr>
        <p:blipFill>
          <a:blip r:embed="rId2"/>
          <a:stretch>
            <a:fillRect/>
          </a:stretch>
        </p:blipFill>
        <p:spPr>
          <a:xfrm>
            <a:off x="215484" y="2113613"/>
            <a:ext cx="4880071" cy="3318448"/>
          </a:xfrm>
          <a:prstGeom prst="rect">
            <a:avLst/>
          </a:prstGeom>
        </p:spPr>
      </p:pic>
    </p:spTree>
    <p:extLst>
      <p:ext uri="{BB962C8B-B14F-4D97-AF65-F5344CB8AC3E}">
        <p14:creationId xmlns:p14="http://schemas.microsoft.com/office/powerpoint/2010/main" val="16951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3" y="274638"/>
            <a:ext cx="9356215" cy="1143000"/>
          </a:xfrm>
        </p:spPr>
        <p:txBody>
          <a:bodyPr>
            <a:normAutofit/>
          </a:bodyPr>
          <a:lstStyle/>
          <a:p>
            <a:r>
              <a:rPr lang="en-US" dirty="0" smtClean="0"/>
              <a:t>AMPK Regulates Cholesterol Synthesis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68" y="1417638"/>
            <a:ext cx="8614203" cy="3816524"/>
          </a:xfrm>
          <a:prstGeom prst="rect">
            <a:avLst/>
          </a:prstGeom>
        </p:spPr>
      </p:pic>
      <p:sp>
        <p:nvSpPr>
          <p:cNvPr id="5" name="TextBox 4"/>
          <p:cNvSpPr txBox="1"/>
          <p:nvPr/>
        </p:nvSpPr>
        <p:spPr>
          <a:xfrm>
            <a:off x="570403" y="5576341"/>
            <a:ext cx="8393715" cy="646331"/>
          </a:xfrm>
          <a:prstGeom prst="rect">
            <a:avLst/>
          </a:prstGeom>
          <a:noFill/>
        </p:spPr>
        <p:txBody>
          <a:bodyPr wrap="square" rtlCol="0">
            <a:spAutoFit/>
          </a:bodyPr>
          <a:lstStyle/>
          <a:p>
            <a:r>
              <a:rPr lang="en-US" dirty="0" smtClean="0"/>
              <a:t>AMPK Prevents both cholesterol </a:t>
            </a:r>
            <a:r>
              <a:rPr lang="en-US" smtClean="0"/>
              <a:t>(HMGCR) and </a:t>
            </a:r>
            <a:r>
              <a:rPr lang="en-US" dirty="0" smtClean="0"/>
              <a:t>fatty acid </a:t>
            </a:r>
            <a:r>
              <a:rPr lang="en-US" smtClean="0"/>
              <a:t>synthesis (ACC) when </a:t>
            </a:r>
            <a:r>
              <a:rPr lang="en-US" dirty="0" smtClean="0"/>
              <a:t>there is energy demand</a:t>
            </a:r>
            <a:endParaRPr lang="en-US" dirty="0"/>
          </a:p>
        </p:txBody>
      </p:sp>
    </p:spTree>
    <p:extLst>
      <p:ext uri="{BB962C8B-B14F-4D97-AF65-F5344CB8AC3E}">
        <p14:creationId xmlns:p14="http://schemas.microsoft.com/office/powerpoint/2010/main" val="1751850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4" name="Content Placeholder 3"/>
          <p:cNvSpPr>
            <a:spLocks noGrp="1"/>
          </p:cNvSpPr>
          <p:nvPr>
            <p:ph idx="1"/>
          </p:nvPr>
        </p:nvSpPr>
        <p:spPr/>
        <p:txBody>
          <a:bodyPr/>
          <a:lstStyle/>
          <a:p>
            <a:pPr marL="0" indent="0">
              <a:buNone/>
            </a:pPr>
            <a:r>
              <a:rPr lang="en-US" dirty="0" smtClean="0"/>
              <a:t>Which enzyme is </a:t>
            </a:r>
            <a:r>
              <a:rPr lang="en-US" b="1" u="sng" dirty="0" smtClean="0"/>
              <a:t>not</a:t>
            </a:r>
            <a:r>
              <a:rPr lang="en-US" dirty="0"/>
              <a:t> </a:t>
            </a:r>
            <a:r>
              <a:rPr lang="en-US" dirty="0" smtClean="0"/>
              <a:t>regulated by citrate levels?</a:t>
            </a:r>
          </a:p>
          <a:p>
            <a:pPr marL="914400" lvl="1" indent="-514350">
              <a:buFont typeface="+mj-lt"/>
              <a:buAutoNum type="alphaUcPeriod"/>
            </a:pPr>
            <a:r>
              <a:rPr lang="en-US" dirty="0"/>
              <a:t>Acetyl-CoA Carboxylase (ACC)</a:t>
            </a:r>
          </a:p>
          <a:p>
            <a:pPr marL="914400" lvl="1" indent="-514350">
              <a:buFont typeface="+mj-lt"/>
              <a:buAutoNum type="alphaUcPeriod"/>
            </a:pPr>
            <a:r>
              <a:rPr lang="en-US" dirty="0" smtClean="0"/>
              <a:t>HMG-CoA Reductase (HMGCR)</a:t>
            </a:r>
          </a:p>
          <a:p>
            <a:pPr marL="914400" lvl="1" indent="-514350">
              <a:buFont typeface="+mj-lt"/>
              <a:buAutoNum type="alphaUcPeriod"/>
            </a:pPr>
            <a:r>
              <a:rPr lang="en-US" dirty="0" smtClean="0"/>
              <a:t>Phosphofructokinase 1 (PFK1)</a:t>
            </a:r>
          </a:p>
          <a:p>
            <a:pPr marL="914400" lvl="1" indent="-514350">
              <a:buFont typeface="+mj-lt"/>
              <a:buAutoNum type="alphaUcPeriod"/>
            </a:pPr>
            <a:r>
              <a:rPr lang="en-US" dirty="0" smtClean="0"/>
              <a:t>They are all regulated by citrate levels</a:t>
            </a:r>
          </a:p>
          <a:p>
            <a:pPr marL="914400" lvl="1" indent="-514350">
              <a:buFont typeface="+mj-lt"/>
              <a:buAutoNum type="alphaUcPeriod"/>
            </a:pPr>
            <a:endParaRPr lang="en-US" dirty="0" smtClean="0"/>
          </a:p>
        </p:txBody>
      </p:sp>
    </p:spTree>
    <p:extLst>
      <p:ext uri="{BB962C8B-B14F-4D97-AF65-F5344CB8AC3E}">
        <p14:creationId xmlns:p14="http://schemas.microsoft.com/office/powerpoint/2010/main" val="7079936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Ketogenesis</a:t>
            </a:r>
            <a:endParaRPr lang="en-US" dirty="0"/>
          </a:p>
        </p:txBody>
      </p:sp>
      <p:sp>
        <p:nvSpPr>
          <p:cNvPr id="5" name="Text Placeholder 4"/>
          <p:cNvSpPr>
            <a:spLocks noGrp="1"/>
          </p:cNvSpPr>
          <p:nvPr>
            <p:ph type="body" idx="1"/>
          </p:nvPr>
        </p:nvSpPr>
        <p:spPr/>
        <p:txBody>
          <a:bodyPr/>
          <a:lstStyle/>
          <a:p>
            <a:r>
              <a:rPr lang="en-US" dirty="0" smtClean="0"/>
              <a:t>What happens when Acetyl-CoA production exceeds demand?</a:t>
            </a:r>
            <a:endParaRPr lang="en-US" dirty="0"/>
          </a:p>
        </p:txBody>
      </p:sp>
    </p:spTree>
    <p:extLst>
      <p:ext uri="{BB962C8B-B14F-4D97-AF65-F5344CB8AC3E}">
        <p14:creationId xmlns:p14="http://schemas.microsoft.com/office/powerpoint/2010/main" val="7538673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Ketogenesis</a:t>
            </a:r>
            <a:endParaRPr lang="en-US" dirty="0"/>
          </a:p>
        </p:txBody>
      </p:sp>
      <p:sp>
        <p:nvSpPr>
          <p:cNvPr id="3" name="Content Placeholder 2"/>
          <p:cNvSpPr>
            <a:spLocks noGrp="1"/>
          </p:cNvSpPr>
          <p:nvPr>
            <p:ph idx="1"/>
          </p:nvPr>
        </p:nvSpPr>
        <p:spPr>
          <a:xfrm>
            <a:off x="457200" y="1600200"/>
            <a:ext cx="5943600" cy="4525963"/>
          </a:xfrm>
        </p:spPr>
        <p:txBody>
          <a:bodyPr>
            <a:normAutofit lnSpcReduction="10000"/>
          </a:bodyPr>
          <a:lstStyle/>
          <a:p>
            <a:r>
              <a:rPr lang="en-US" dirty="0" err="1" smtClean="0"/>
              <a:t>Ketogenesis</a:t>
            </a:r>
            <a:r>
              <a:rPr lang="en-US" dirty="0" smtClean="0"/>
              <a:t> produces ketone bodies</a:t>
            </a:r>
          </a:p>
          <a:p>
            <a:pPr lvl="1"/>
            <a:r>
              <a:rPr lang="en-US" dirty="0" smtClean="0"/>
              <a:t>Acetone</a:t>
            </a:r>
          </a:p>
          <a:p>
            <a:pPr lvl="1"/>
            <a:r>
              <a:rPr lang="en-US" dirty="0" smtClean="0"/>
              <a:t>Acetoacetate</a:t>
            </a:r>
            <a:endParaRPr lang="en-US" dirty="0" smtClean="0"/>
          </a:p>
          <a:p>
            <a:pPr lvl="1"/>
            <a:r>
              <a:rPr lang="en-US" dirty="0" smtClean="0"/>
              <a:t>Beta-</a:t>
            </a:r>
            <a:r>
              <a:rPr lang="en-US" dirty="0" err="1" smtClean="0"/>
              <a:t>hydroxybutyrate</a:t>
            </a:r>
            <a:endParaRPr lang="en-US" dirty="0" smtClean="0"/>
          </a:p>
          <a:p>
            <a:r>
              <a:rPr lang="en-US" dirty="0" smtClean="0"/>
              <a:t>First steps same as cholesterol</a:t>
            </a:r>
          </a:p>
          <a:p>
            <a:r>
              <a:rPr lang="en-US" dirty="0" smtClean="0"/>
              <a:t>Transported </a:t>
            </a:r>
            <a:r>
              <a:rPr lang="en-US" dirty="0" smtClean="0"/>
              <a:t>to other tissues </a:t>
            </a:r>
            <a:r>
              <a:rPr lang="en-US" dirty="0" smtClean="0"/>
              <a:t>to be </a:t>
            </a:r>
            <a:r>
              <a:rPr lang="en-US" dirty="0" smtClean="0"/>
              <a:t>oxidized (converted back to Acetyl-CoA)</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103" y="1319001"/>
            <a:ext cx="1764353" cy="5239594"/>
          </a:xfrm>
          <a:prstGeom prst="rect">
            <a:avLst/>
          </a:prstGeom>
        </p:spPr>
      </p:pic>
    </p:spTree>
    <p:extLst>
      <p:ext uri="{BB962C8B-B14F-4D97-AF65-F5344CB8AC3E}">
        <p14:creationId xmlns:p14="http://schemas.microsoft.com/office/powerpoint/2010/main" val="19019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5"/>
            <a:ext cx="8229600" cy="1143000"/>
          </a:xfrm>
        </p:spPr>
        <p:txBody>
          <a:bodyPr>
            <a:normAutofit/>
          </a:bodyPr>
          <a:lstStyle/>
          <a:p>
            <a:r>
              <a:rPr lang="en-US" sz="4000" dirty="0" smtClean="0"/>
              <a:t>Ketone Bodies</a:t>
            </a:r>
            <a:endParaRPr lang="en-US" sz="4000" dirty="0"/>
          </a:p>
        </p:txBody>
      </p:sp>
      <p:sp>
        <p:nvSpPr>
          <p:cNvPr id="3" name="Content Placeholder 2"/>
          <p:cNvSpPr>
            <a:spLocks noGrp="1"/>
          </p:cNvSpPr>
          <p:nvPr>
            <p:ph idx="1"/>
          </p:nvPr>
        </p:nvSpPr>
        <p:spPr>
          <a:xfrm>
            <a:off x="199571" y="979714"/>
            <a:ext cx="8817429" cy="2451310"/>
          </a:xfrm>
        </p:spPr>
        <p:txBody>
          <a:bodyPr>
            <a:normAutofit fontScale="77500" lnSpcReduction="20000"/>
          </a:bodyPr>
          <a:lstStyle/>
          <a:p>
            <a:r>
              <a:rPr lang="en-US" u="sng" dirty="0" err="1" smtClean="0"/>
              <a:t>Ketogenesis</a:t>
            </a:r>
            <a:r>
              <a:rPr lang="en-US" dirty="0" smtClean="0"/>
              <a:t>:</a:t>
            </a:r>
          </a:p>
          <a:p>
            <a:pPr lvl="1"/>
            <a:r>
              <a:rPr lang="en-US" dirty="0" smtClean="0"/>
              <a:t>Mainly occurs in liver</a:t>
            </a:r>
            <a:endParaRPr lang="en-US" dirty="0"/>
          </a:p>
          <a:p>
            <a:pPr lvl="1"/>
            <a:r>
              <a:rPr lang="en-US" dirty="0" smtClean="0"/>
              <a:t>Ketones do not stay in liver because it lacks </a:t>
            </a:r>
            <a:r>
              <a:rPr lang="en-US" dirty="0"/>
              <a:t>enzyme for initial reaction of ketone body oxidation</a:t>
            </a:r>
          </a:p>
          <a:p>
            <a:r>
              <a:rPr lang="en-US" u="sng" dirty="0" smtClean="0"/>
              <a:t>Ketone body oxidation</a:t>
            </a:r>
            <a:r>
              <a:rPr lang="en-US" dirty="0" smtClean="0"/>
              <a:t>: </a:t>
            </a:r>
            <a:r>
              <a:rPr lang="en-US" sz="2800" dirty="0" smtClean="0"/>
              <a:t>ketone bodies </a:t>
            </a:r>
            <a:r>
              <a:rPr lang="en-US" sz="2800" dirty="0" smtClean="0">
                <a:sym typeface="Wingdings"/>
              </a:rPr>
              <a:t> </a:t>
            </a:r>
            <a:r>
              <a:rPr lang="en-US" sz="2800" dirty="0" smtClean="0">
                <a:sym typeface="Wingdings"/>
              </a:rPr>
              <a:t>Acetyl </a:t>
            </a:r>
            <a:r>
              <a:rPr lang="en-US" sz="2800" dirty="0" smtClean="0">
                <a:sym typeface="Wingdings"/>
              </a:rPr>
              <a:t>CoA</a:t>
            </a:r>
          </a:p>
          <a:p>
            <a:pPr lvl="1"/>
            <a:r>
              <a:rPr lang="en-US" sz="2400" dirty="0" smtClean="0">
                <a:cs typeface="Calibri"/>
                <a:sym typeface="Wingdings"/>
              </a:rPr>
              <a:t>Brain, heart, muscle, etc.</a:t>
            </a:r>
          </a:p>
          <a:p>
            <a:pPr lvl="1"/>
            <a:r>
              <a:rPr lang="en-US" sz="2400" dirty="0" smtClean="0">
                <a:cs typeface="Calibri"/>
                <a:sym typeface="Wingdings"/>
              </a:rPr>
              <a:t>Acetyl CoA enters </a:t>
            </a:r>
            <a:r>
              <a:rPr lang="en-US" sz="2400" dirty="0" smtClean="0">
                <a:cs typeface="Calibri"/>
                <a:sym typeface="Wingdings"/>
              </a:rPr>
              <a:t>TCA cycle</a:t>
            </a:r>
            <a:endParaRPr lang="en-US" sz="2400"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91" y="3431024"/>
            <a:ext cx="7517501" cy="3278753"/>
          </a:xfrm>
          <a:prstGeom prst="rect">
            <a:avLst/>
          </a:prstGeom>
        </p:spPr>
      </p:pic>
    </p:spTree>
    <p:extLst>
      <p:ext uri="{BB962C8B-B14F-4D97-AF65-F5344CB8AC3E}">
        <p14:creationId xmlns:p14="http://schemas.microsoft.com/office/powerpoint/2010/main" val="1310047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Diabetic Ketoacidosis</a:t>
            </a:r>
            <a:endParaRPr lang="en-US" dirty="0"/>
          </a:p>
        </p:txBody>
      </p:sp>
      <p:sp>
        <p:nvSpPr>
          <p:cNvPr id="4" name="Text Placeholder 3"/>
          <p:cNvSpPr>
            <a:spLocks noGrp="1"/>
          </p:cNvSpPr>
          <p:nvPr>
            <p:ph type="body" idx="1"/>
          </p:nvPr>
        </p:nvSpPr>
        <p:spPr/>
        <p:txBody>
          <a:bodyPr/>
          <a:lstStyle/>
          <a:p>
            <a:r>
              <a:rPr lang="en-US" dirty="0" smtClean="0"/>
              <a:t>Causes</a:t>
            </a:r>
            <a:endParaRPr lang="en-US" dirty="0"/>
          </a:p>
        </p:txBody>
      </p:sp>
      <p:sp>
        <p:nvSpPr>
          <p:cNvPr id="3" name="Content Placeholder 2"/>
          <p:cNvSpPr>
            <a:spLocks noGrp="1"/>
          </p:cNvSpPr>
          <p:nvPr>
            <p:ph sz="half" idx="2"/>
          </p:nvPr>
        </p:nvSpPr>
        <p:spPr/>
        <p:txBody>
          <a:bodyPr>
            <a:normAutofit fontScale="77500" lnSpcReduction="20000"/>
          </a:bodyPr>
          <a:lstStyle/>
          <a:p>
            <a:r>
              <a:rPr lang="en-US" dirty="0" smtClean="0"/>
              <a:t>Conditions in which build up could occur</a:t>
            </a:r>
            <a:endParaRPr lang="en-US" dirty="0"/>
          </a:p>
          <a:p>
            <a:pPr lvl="1"/>
            <a:r>
              <a:rPr lang="en-US" dirty="0" smtClean="0"/>
              <a:t>Untreated type 1 and type 2 </a:t>
            </a:r>
            <a:r>
              <a:rPr lang="en-US" dirty="0"/>
              <a:t>diabetes: Low levels of circulating </a:t>
            </a:r>
            <a:r>
              <a:rPr lang="en-US" dirty="0" smtClean="0"/>
              <a:t>insulin</a:t>
            </a:r>
          </a:p>
          <a:p>
            <a:pPr lvl="2"/>
            <a:r>
              <a:rPr lang="en-US" sz="2600" dirty="0" smtClean="0"/>
              <a:t>Type 1 – beta cells cannot make insulin</a:t>
            </a:r>
          </a:p>
          <a:p>
            <a:pPr lvl="2"/>
            <a:r>
              <a:rPr lang="en-US" sz="2600" dirty="0" smtClean="0"/>
              <a:t>Type 2 – beta cells are damaged from prolonged periods of overproduction of insulin </a:t>
            </a:r>
          </a:p>
          <a:p>
            <a:r>
              <a:rPr lang="en-US" sz="2300" dirty="0" smtClean="0"/>
              <a:t>Cannot stop </a:t>
            </a:r>
            <a:r>
              <a:rPr lang="en-US" sz="2300" dirty="0" smtClean="0"/>
              <a:t>lipolysis, excess Acetyl-CoA in the liver</a:t>
            </a:r>
            <a:endParaRPr lang="en-US" sz="2300" dirty="0" smtClean="0"/>
          </a:p>
          <a:p>
            <a:r>
              <a:rPr lang="en-US" sz="2300" dirty="0" smtClean="0"/>
              <a:t>Accompanied by </a:t>
            </a:r>
            <a:r>
              <a:rPr lang="en-US" sz="2300" b="1" u="sng" dirty="0" smtClean="0"/>
              <a:t>hyperglycemia</a:t>
            </a:r>
            <a:endParaRPr lang="en-US" sz="2300" b="1" u="sng" dirty="0"/>
          </a:p>
          <a:p>
            <a:endParaRPr lang="en-US" dirty="0"/>
          </a:p>
        </p:txBody>
      </p:sp>
      <p:sp>
        <p:nvSpPr>
          <p:cNvPr id="5" name="Text Placeholder 4"/>
          <p:cNvSpPr>
            <a:spLocks noGrp="1"/>
          </p:cNvSpPr>
          <p:nvPr>
            <p:ph type="body" sz="quarter" idx="3"/>
          </p:nvPr>
        </p:nvSpPr>
        <p:spPr/>
        <p:txBody>
          <a:bodyPr/>
          <a:lstStyle/>
          <a:p>
            <a:r>
              <a:rPr lang="en-US" dirty="0" smtClean="0"/>
              <a:t>Consequences</a:t>
            </a:r>
            <a:endParaRPr lang="en-US" dirty="0"/>
          </a:p>
        </p:txBody>
      </p:sp>
      <p:sp>
        <p:nvSpPr>
          <p:cNvPr id="6" name="Content Placeholder 5"/>
          <p:cNvSpPr>
            <a:spLocks noGrp="1"/>
          </p:cNvSpPr>
          <p:nvPr>
            <p:ph sz="quarter" idx="4"/>
          </p:nvPr>
        </p:nvSpPr>
        <p:spPr/>
        <p:txBody>
          <a:bodyPr>
            <a:normAutofit/>
          </a:bodyPr>
          <a:lstStyle/>
          <a:p>
            <a:pPr marL="0" lvl="1" indent="-400050"/>
            <a:r>
              <a:rPr lang="en-US" dirty="0" smtClean="0"/>
              <a:t>Coma,</a:t>
            </a:r>
          </a:p>
          <a:p>
            <a:pPr marL="0" lvl="1" indent="-400050"/>
            <a:r>
              <a:rPr lang="en-US" dirty="0" smtClean="0"/>
              <a:t>Dehydration</a:t>
            </a:r>
          </a:p>
          <a:p>
            <a:pPr marL="0" lvl="1" indent="-400050"/>
            <a:r>
              <a:rPr lang="en-US" dirty="0" smtClean="0"/>
              <a:t>excessive urination</a:t>
            </a:r>
          </a:p>
          <a:p>
            <a:pPr marL="0" lvl="1" indent="-400050"/>
            <a:r>
              <a:rPr lang="en-US" dirty="0" smtClean="0"/>
              <a:t>vomiting</a:t>
            </a:r>
          </a:p>
          <a:p>
            <a:pPr marL="0" lvl="1" indent="-400050"/>
            <a:r>
              <a:rPr lang="en-US" dirty="0" smtClean="0"/>
              <a:t>organ failure</a:t>
            </a:r>
          </a:p>
          <a:p>
            <a:pPr marL="0" lvl="1" indent="-400050"/>
            <a:r>
              <a:rPr lang="en-US" dirty="0" smtClean="0"/>
              <a:t>About 140 000 hospitalizations per year in the USA (CDC, 2009)</a:t>
            </a:r>
            <a:endParaRPr lang="en-US" dirty="0"/>
          </a:p>
        </p:txBody>
      </p:sp>
      <p:pic>
        <p:nvPicPr>
          <p:cNvPr id="8" name="Picture 7"/>
          <p:cNvPicPr>
            <a:picLocks noChangeAspect="1"/>
          </p:cNvPicPr>
          <p:nvPr/>
        </p:nvPicPr>
        <p:blipFill>
          <a:blip r:embed="rId3"/>
          <a:stretch>
            <a:fillRect/>
          </a:stretch>
        </p:blipFill>
        <p:spPr>
          <a:xfrm>
            <a:off x="4885158" y="4816953"/>
            <a:ext cx="2972399" cy="2041047"/>
          </a:xfrm>
          <a:prstGeom prst="rect">
            <a:avLst/>
          </a:prstGeom>
        </p:spPr>
      </p:pic>
    </p:spTree>
    <p:extLst>
      <p:ext uri="{BB962C8B-B14F-4D97-AF65-F5344CB8AC3E}">
        <p14:creationId xmlns:p14="http://schemas.microsoft.com/office/powerpoint/2010/main" val="19956322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Ketogenic Diets</a:t>
            </a:r>
            <a:endParaRPr lang="en-US" dirty="0"/>
          </a:p>
        </p:txBody>
      </p:sp>
      <p:sp>
        <p:nvSpPr>
          <p:cNvPr id="3" name="Content Placeholder 2"/>
          <p:cNvSpPr>
            <a:spLocks noGrp="1"/>
          </p:cNvSpPr>
          <p:nvPr>
            <p:ph idx="1"/>
          </p:nvPr>
        </p:nvSpPr>
        <p:spPr/>
        <p:txBody>
          <a:bodyPr/>
          <a:lstStyle/>
          <a:p>
            <a:r>
              <a:rPr lang="en-US" dirty="0" smtClean="0"/>
              <a:t>Very low carbohydrate diets</a:t>
            </a:r>
          </a:p>
          <a:p>
            <a:r>
              <a:rPr lang="en-US" dirty="0" smtClean="0"/>
              <a:t>Accompanied by </a:t>
            </a:r>
            <a:r>
              <a:rPr lang="en-US" b="1" u="sng" dirty="0" err="1" smtClean="0"/>
              <a:t>normoglycemia</a:t>
            </a:r>
            <a:endParaRPr lang="en-US" b="1" u="sng" dirty="0" smtClean="0"/>
          </a:p>
          <a:p>
            <a:pPr lvl="1"/>
            <a:r>
              <a:rPr lang="en-US" dirty="0" smtClean="0"/>
              <a:t>DKA</a:t>
            </a:r>
            <a:r>
              <a:rPr lang="en-US" dirty="0" smtClean="0"/>
              <a:t>: beta </a:t>
            </a:r>
            <a:r>
              <a:rPr lang="en-US" dirty="0" err="1" smtClean="0"/>
              <a:t>hydroxybutyrate</a:t>
            </a:r>
            <a:r>
              <a:rPr lang="en-US" dirty="0" smtClean="0"/>
              <a:t> &gt;15 </a:t>
            </a:r>
            <a:r>
              <a:rPr lang="en-US" dirty="0" err="1" smtClean="0"/>
              <a:t>mM</a:t>
            </a:r>
            <a:endParaRPr lang="en-US" dirty="0" smtClean="0"/>
          </a:p>
          <a:p>
            <a:pPr lvl="1"/>
            <a:r>
              <a:rPr lang="en-US" dirty="0" smtClean="0"/>
              <a:t>Nutritional Ketosis: beta </a:t>
            </a:r>
            <a:r>
              <a:rPr lang="en-US" dirty="0" err="1" smtClean="0"/>
              <a:t>hydroxybutyrate</a:t>
            </a:r>
            <a:r>
              <a:rPr lang="en-US" dirty="0" smtClean="0"/>
              <a:t> &lt;3 </a:t>
            </a:r>
            <a:r>
              <a:rPr lang="en-US" dirty="0" err="1" smtClean="0"/>
              <a:t>mM</a:t>
            </a:r>
            <a:endParaRPr lang="en-US" dirty="0" smtClean="0"/>
          </a:p>
          <a:p>
            <a:endParaRPr lang="en-US" dirty="0"/>
          </a:p>
        </p:txBody>
      </p:sp>
    </p:spTree>
    <p:extLst>
      <p:ext uri="{BB962C8B-B14F-4D97-AF65-F5344CB8AC3E}">
        <p14:creationId xmlns:p14="http://schemas.microsoft.com/office/powerpoint/2010/main" val="15313160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r>
              <a:rPr lang="en-US" dirty="0" smtClean="0"/>
              <a:t>.</a:t>
            </a:r>
            <a:endParaRPr lang="en-US" dirty="0"/>
          </a:p>
        </p:txBody>
      </p:sp>
    </p:spTree>
    <p:extLst>
      <p:ext uri="{BB962C8B-B14F-4D97-AF65-F5344CB8AC3E}">
        <p14:creationId xmlns:p14="http://schemas.microsoft.com/office/powerpoint/2010/main" val="1079524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What is the rate limiting enzyme for </a:t>
            </a:r>
            <a:r>
              <a:rPr lang="en-US" i="1" dirty="0" smtClean="0"/>
              <a:t>de novo</a:t>
            </a:r>
            <a:r>
              <a:rPr lang="en-US" dirty="0" smtClean="0"/>
              <a:t> lipogenesis?</a:t>
            </a:r>
          </a:p>
          <a:p>
            <a:pPr marL="971550" lvl="1" indent="-514350">
              <a:buFont typeface="+mj-lt"/>
              <a:buAutoNum type="alphaUcPeriod"/>
            </a:pPr>
            <a:r>
              <a:rPr lang="en-US" dirty="0" smtClean="0"/>
              <a:t>Acetyl-CoA Carboxylase</a:t>
            </a:r>
          </a:p>
          <a:p>
            <a:pPr marL="971550" lvl="1" indent="-514350">
              <a:buFont typeface="+mj-lt"/>
              <a:buAutoNum type="alphaUcPeriod"/>
            </a:pPr>
            <a:r>
              <a:rPr lang="en-US" dirty="0" smtClean="0"/>
              <a:t>ATP-Citrate </a:t>
            </a:r>
            <a:r>
              <a:rPr lang="en-US" dirty="0" err="1" smtClean="0"/>
              <a:t>Lyase</a:t>
            </a:r>
            <a:endParaRPr lang="en-US" dirty="0" smtClean="0"/>
          </a:p>
          <a:p>
            <a:pPr marL="971550" lvl="1" indent="-514350">
              <a:buFont typeface="+mj-lt"/>
              <a:buAutoNum type="alphaUcPeriod"/>
            </a:pPr>
            <a:r>
              <a:rPr lang="en-US" dirty="0" smtClean="0"/>
              <a:t>Fatty Acid Synthase</a:t>
            </a:r>
          </a:p>
          <a:p>
            <a:pPr marL="971550" lvl="1" indent="-514350">
              <a:buFont typeface="+mj-lt"/>
              <a:buAutoNum type="alphaUcPeriod"/>
            </a:pPr>
            <a:r>
              <a:rPr lang="en-US" dirty="0" smtClean="0"/>
              <a:t>HMG-CoA Reductase</a:t>
            </a:r>
            <a:endParaRPr lang="en-US" dirty="0"/>
          </a:p>
        </p:txBody>
      </p:sp>
    </p:spTree>
    <p:extLst>
      <p:ext uri="{BB962C8B-B14F-4D97-AF65-F5344CB8AC3E}">
        <p14:creationId xmlns:p14="http://schemas.microsoft.com/office/powerpoint/2010/main" val="834020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What macromolecule is the most energetically costly to synthesize in humans?</a:t>
            </a:r>
          </a:p>
          <a:p>
            <a:pPr marL="971550" lvl="1" indent="-514350">
              <a:buFont typeface="+mj-lt"/>
              <a:buAutoNum type="alphaUcPeriod"/>
            </a:pPr>
            <a:r>
              <a:rPr lang="en-US" dirty="0" smtClean="0"/>
              <a:t>Palmitate (C16</a:t>
            </a:r>
            <a:r>
              <a:rPr lang="en-US" dirty="0" smtClean="0">
                <a:sym typeface="Wingdings"/>
              </a:rPr>
              <a:t>:0)</a:t>
            </a:r>
            <a:r>
              <a:rPr lang="en-US" dirty="0" smtClean="0"/>
              <a:t> from Glucose</a:t>
            </a:r>
          </a:p>
          <a:p>
            <a:pPr marL="971550" lvl="1" indent="-514350">
              <a:buFont typeface="+mj-lt"/>
              <a:buAutoNum type="alphaUcPeriod"/>
            </a:pPr>
            <a:r>
              <a:rPr lang="en-US" dirty="0" err="1" smtClean="0"/>
              <a:t>Palmitoleate</a:t>
            </a:r>
            <a:r>
              <a:rPr lang="en-US" dirty="0" smtClean="0"/>
              <a:t> (C16:1) from Glucose</a:t>
            </a:r>
          </a:p>
          <a:p>
            <a:pPr marL="971550" lvl="1" indent="-514350">
              <a:buFont typeface="+mj-lt"/>
              <a:buAutoNum type="alphaUcPeriod"/>
            </a:pPr>
            <a:r>
              <a:rPr lang="en-US" dirty="0" smtClean="0"/>
              <a:t>Alanine from Glucose</a:t>
            </a:r>
          </a:p>
          <a:p>
            <a:pPr marL="971550" lvl="1" indent="-514350">
              <a:buFont typeface="+mj-lt"/>
              <a:buAutoNum type="alphaUcPeriod"/>
            </a:pPr>
            <a:r>
              <a:rPr lang="en-US" dirty="0" smtClean="0"/>
              <a:t>Lysine from Glucose</a:t>
            </a:r>
          </a:p>
          <a:p>
            <a:pPr lvl="1"/>
            <a:endParaRPr lang="en-US" dirty="0"/>
          </a:p>
        </p:txBody>
      </p:sp>
    </p:spTree>
    <p:extLst>
      <p:ext uri="{BB962C8B-B14F-4D97-AF65-F5344CB8AC3E}">
        <p14:creationId xmlns:p14="http://schemas.microsoft.com/office/powerpoint/2010/main" val="123113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of Fatty Acids</a:t>
            </a:r>
            <a:endParaRPr lang="en-US" dirty="0"/>
          </a:p>
        </p:txBody>
      </p:sp>
      <p:sp>
        <p:nvSpPr>
          <p:cNvPr id="3" name="Content Placeholder 2"/>
          <p:cNvSpPr>
            <a:spLocks noGrp="1"/>
          </p:cNvSpPr>
          <p:nvPr>
            <p:ph idx="1"/>
          </p:nvPr>
        </p:nvSpPr>
        <p:spPr>
          <a:xfrm>
            <a:off x="457200" y="1600200"/>
            <a:ext cx="5383241" cy="4525963"/>
          </a:xfrm>
        </p:spPr>
        <p:txBody>
          <a:bodyPr>
            <a:normAutofit/>
          </a:bodyPr>
          <a:lstStyle/>
          <a:p>
            <a:r>
              <a:rPr lang="en-US" dirty="0" smtClean="0"/>
              <a:t>Two sources of fatty acids</a:t>
            </a:r>
          </a:p>
          <a:p>
            <a:pPr lvl="1"/>
            <a:r>
              <a:rPr lang="en-US" dirty="0" smtClean="0"/>
              <a:t>Dietary</a:t>
            </a:r>
          </a:p>
          <a:p>
            <a:pPr lvl="1"/>
            <a:r>
              <a:rPr lang="en-US" dirty="0" smtClean="0"/>
              <a:t>Synthesis from precursors (</a:t>
            </a:r>
            <a:r>
              <a:rPr lang="en-US" i="1" dirty="0" smtClean="0"/>
              <a:t>de novo)</a:t>
            </a:r>
            <a:endParaRPr lang="en-US" dirty="0" smtClean="0"/>
          </a:p>
          <a:p>
            <a:r>
              <a:rPr lang="en-US" dirty="0" smtClean="0"/>
              <a:t>Main sites of biosynthesis: </a:t>
            </a:r>
            <a:r>
              <a:rPr lang="en-US" u="sng" dirty="0" smtClean="0"/>
              <a:t>liver</a:t>
            </a:r>
            <a:r>
              <a:rPr lang="en-US" dirty="0" smtClean="0"/>
              <a:t> and </a:t>
            </a:r>
            <a:r>
              <a:rPr lang="en-US" u="sng" dirty="0"/>
              <a:t>a</a:t>
            </a:r>
            <a:r>
              <a:rPr lang="en-US" u="sng" dirty="0" smtClean="0"/>
              <a:t>dipose</a:t>
            </a:r>
            <a:r>
              <a:rPr lang="en-US" dirty="0" smtClean="0"/>
              <a:t> tissue</a:t>
            </a:r>
          </a:p>
          <a:p>
            <a:endParaRPr lang="en-US" dirty="0" smtClean="0"/>
          </a:p>
          <a:p>
            <a:pPr marL="457200" lvl="1"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441" y="1275752"/>
            <a:ext cx="2563977" cy="5174857"/>
          </a:xfrm>
          <a:prstGeom prst="rect">
            <a:avLst/>
          </a:prstGeom>
        </p:spPr>
      </p:pic>
    </p:spTree>
    <p:extLst>
      <p:ext uri="{BB962C8B-B14F-4D97-AF65-F5344CB8AC3E}">
        <p14:creationId xmlns:p14="http://schemas.microsoft.com/office/powerpoint/2010/main" val="956479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Regulatory Steps</a:t>
            </a:r>
            <a:endParaRPr lang="en-US" dirty="0"/>
          </a:p>
        </p:txBody>
      </p:sp>
      <p:sp>
        <p:nvSpPr>
          <p:cNvPr id="3" name="Content Placeholder 2"/>
          <p:cNvSpPr>
            <a:spLocks noGrp="1"/>
          </p:cNvSpPr>
          <p:nvPr>
            <p:ph idx="1"/>
          </p:nvPr>
        </p:nvSpPr>
        <p:spPr>
          <a:xfrm>
            <a:off x="457201" y="1600200"/>
            <a:ext cx="3534984" cy="2332529"/>
          </a:xfrm>
        </p:spPr>
        <p:txBody>
          <a:bodyPr>
            <a:normAutofit fontScale="92500"/>
          </a:bodyPr>
          <a:lstStyle/>
          <a:p>
            <a:r>
              <a:rPr lang="en-US" dirty="0" smtClean="0"/>
              <a:t>ATP Citrate </a:t>
            </a:r>
            <a:r>
              <a:rPr lang="en-US" dirty="0" err="1" smtClean="0"/>
              <a:t>Lyase</a:t>
            </a:r>
            <a:endParaRPr lang="en-US" dirty="0" smtClean="0"/>
          </a:p>
          <a:p>
            <a:r>
              <a:rPr lang="en-US" dirty="0" smtClean="0"/>
              <a:t>Acetyl </a:t>
            </a:r>
            <a:r>
              <a:rPr lang="en-US" dirty="0"/>
              <a:t>C</a:t>
            </a:r>
            <a:r>
              <a:rPr lang="en-US" dirty="0" smtClean="0"/>
              <a:t>oA Carboxylase</a:t>
            </a:r>
          </a:p>
          <a:p>
            <a:r>
              <a:rPr lang="en-US" dirty="0" smtClean="0"/>
              <a:t>Fatty Acid Synthase</a:t>
            </a:r>
          </a:p>
        </p:txBody>
      </p:sp>
      <p:pic>
        <p:nvPicPr>
          <p:cNvPr id="5" name="Picture 4"/>
          <p:cNvPicPr>
            <a:picLocks noChangeAspect="1"/>
          </p:cNvPicPr>
          <p:nvPr/>
        </p:nvPicPr>
        <p:blipFill>
          <a:blip r:embed="rId2"/>
          <a:stretch>
            <a:fillRect/>
          </a:stretch>
        </p:blipFill>
        <p:spPr>
          <a:xfrm>
            <a:off x="3992184" y="1600200"/>
            <a:ext cx="4445000" cy="3454400"/>
          </a:xfrm>
          <a:prstGeom prst="rect">
            <a:avLst/>
          </a:prstGeom>
        </p:spPr>
      </p:pic>
    </p:spTree>
    <p:extLst>
      <p:ext uri="{BB962C8B-B14F-4D97-AF65-F5344CB8AC3E}">
        <p14:creationId xmlns:p14="http://schemas.microsoft.com/office/powerpoint/2010/main" val="1663318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ATP </a:t>
            </a:r>
            <a:r>
              <a:rPr lang="mr-IN" dirty="0" smtClean="0"/>
              <a:t>–</a:t>
            </a:r>
            <a:r>
              <a:rPr lang="en-US" dirty="0" smtClean="0"/>
              <a:t> Citrate </a:t>
            </a:r>
            <a:r>
              <a:rPr lang="en-US" dirty="0" err="1" smtClean="0"/>
              <a:t>Lyase</a:t>
            </a:r>
            <a:endParaRPr lang="en-US" dirty="0"/>
          </a:p>
        </p:txBody>
      </p:sp>
      <p:sp>
        <p:nvSpPr>
          <p:cNvPr id="5" name="Content Placeholder 4"/>
          <p:cNvSpPr>
            <a:spLocks noGrp="1"/>
          </p:cNvSpPr>
          <p:nvPr>
            <p:ph idx="1"/>
          </p:nvPr>
        </p:nvSpPr>
        <p:spPr>
          <a:xfrm>
            <a:off x="457200" y="1600200"/>
            <a:ext cx="5393414" cy="4954281"/>
          </a:xfrm>
        </p:spPr>
        <p:txBody>
          <a:bodyPr>
            <a:normAutofit fontScale="85000" lnSpcReduction="20000"/>
          </a:bodyPr>
          <a:lstStyle/>
          <a:p>
            <a:r>
              <a:rPr lang="en-US" dirty="0" smtClean="0"/>
              <a:t>The problem:</a:t>
            </a:r>
          </a:p>
          <a:p>
            <a:pPr lvl="1"/>
            <a:r>
              <a:rPr lang="en-US" dirty="0" smtClean="0"/>
              <a:t>Acetyl CoA is needed for Fatty Acid Biosynthesis in the </a:t>
            </a:r>
            <a:r>
              <a:rPr lang="en-US" b="1" u="sng" dirty="0" smtClean="0"/>
              <a:t>cytoplasm</a:t>
            </a:r>
          </a:p>
          <a:p>
            <a:pPr lvl="1"/>
            <a:r>
              <a:rPr lang="en-US" dirty="0" smtClean="0"/>
              <a:t>Acetyl CoA from PDH/AA Catabolism is in the </a:t>
            </a:r>
            <a:r>
              <a:rPr lang="en-US" b="1" u="sng" dirty="0" smtClean="0"/>
              <a:t>mitochondria</a:t>
            </a:r>
          </a:p>
          <a:p>
            <a:pPr lvl="1"/>
            <a:r>
              <a:rPr lang="en-US" dirty="0" smtClean="0"/>
              <a:t>No </a:t>
            </a:r>
            <a:r>
              <a:rPr lang="en-US" dirty="0" err="1" smtClean="0"/>
              <a:t>AcetylCoA</a:t>
            </a:r>
            <a:r>
              <a:rPr lang="en-US" dirty="0" smtClean="0"/>
              <a:t> transporters</a:t>
            </a:r>
          </a:p>
          <a:p>
            <a:r>
              <a:rPr lang="en-US" dirty="0" smtClean="0"/>
              <a:t>The solution</a:t>
            </a:r>
          </a:p>
          <a:p>
            <a:pPr lvl="1"/>
            <a:r>
              <a:rPr lang="en-US" dirty="0" smtClean="0"/>
              <a:t>Citrate is made </a:t>
            </a:r>
            <a:r>
              <a:rPr lang="en-US" dirty="0" smtClean="0"/>
              <a:t>in mitochondria</a:t>
            </a:r>
            <a:endParaRPr lang="en-US" dirty="0" smtClean="0"/>
          </a:p>
          <a:p>
            <a:pPr lvl="1"/>
            <a:r>
              <a:rPr lang="en-US" dirty="0" smtClean="0"/>
              <a:t>Citrate is transported out, reconverted back to Acetyl CoA by ATP Citrate </a:t>
            </a:r>
            <a:r>
              <a:rPr lang="en-US" dirty="0" err="1" smtClean="0"/>
              <a:t>Lyase</a:t>
            </a:r>
            <a:endParaRPr lang="en-US" dirty="0" smtClean="0"/>
          </a:p>
          <a:p>
            <a:pPr lvl="2"/>
            <a:r>
              <a:rPr lang="en-US" dirty="0" smtClean="0"/>
              <a:t>Enzyme activated post-translationally by insulin and transcriptionally by SREBP and </a:t>
            </a:r>
            <a:r>
              <a:rPr lang="en-US" dirty="0" err="1" smtClean="0"/>
              <a:t>ChREBP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4" y="1513210"/>
            <a:ext cx="3195943" cy="4764860"/>
          </a:xfrm>
          <a:prstGeom prst="rect">
            <a:avLst/>
          </a:prstGeom>
        </p:spPr>
      </p:pic>
    </p:spTree>
    <p:extLst>
      <p:ext uri="{BB962C8B-B14F-4D97-AF65-F5344CB8AC3E}">
        <p14:creationId xmlns:p14="http://schemas.microsoft.com/office/powerpoint/2010/main" val="57446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activity of ACLY</a:t>
            </a:r>
            <a:endParaRPr lang="en-US" dirty="0"/>
          </a:p>
        </p:txBody>
      </p:sp>
      <p:sp>
        <p:nvSpPr>
          <p:cNvPr id="3" name="Content Placeholder 2"/>
          <p:cNvSpPr>
            <a:spLocks noGrp="1"/>
          </p:cNvSpPr>
          <p:nvPr>
            <p:ph idx="1"/>
          </p:nvPr>
        </p:nvSpPr>
        <p:spPr/>
        <p:txBody>
          <a:bodyPr/>
          <a:lstStyle/>
          <a:p>
            <a:pPr marL="0" indent="0">
              <a:buNone/>
            </a:pPr>
            <a:r>
              <a:rPr lang="en-US" dirty="0" smtClean="0"/>
              <a:t>Insulin activates ATP-Citrate </a:t>
            </a:r>
            <a:r>
              <a:rPr lang="en-US" dirty="0" err="1" smtClean="0"/>
              <a:t>Lyase</a:t>
            </a:r>
            <a:r>
              <a:rPr lang="en-US" dirty="0" smtClean="0"/>
              <a:t> by phosphorylation.  How would you characterize these effects?</a:t>
            </a:r>
          </a:p>
          <a:p>
            <a:pPr marL="914400" lvl="1" indent="-514350">
              <a:buFont typeface="+mj-lt"/>
              <a:buAutoNum type="alphaUcPeriod"/>
            </a:pPr>
            <a:r>
              <a:rPr lang="en-US" dirty="0" err="1" smtClean="0"/>
              <a:t>Anaplerotic</a:t>
            </a:r>
            <a:r>
              <a:rPr lang="en-US" dirty="0" smtClean="0"/>
              <a:t>, reducing TCA cycle efficiency</a:t>
            </a:r>
          </a:p>
          <a:p>
            <a:pPr marL="914400" lvl="1" indent="-514350">
              <a:buFont typeface="+mj-lt"/>
              <a:buAutoNum type="alphaUcPeriod"/>
            </a:pPr>
            <a:r>
              <a:rPr lang="en-US" dirty="0" smtClean="0"/>
              <a:t>Cataplerotic, reducing TCA cycle efficiency</a:t>
            </a:r>
          </a:p>
          <a:p>
            <a:pPr marL="914400" lvl="1" indent="-514350">
              <a:buFont typeface="+mj-lt"/>
              <a:buAutoNum type="alphaUcPeriod"/>
            </a:pPr>
            <a:r>
              <a:rPr lang="en-US" dirty="0" err="1"/>
              <a:t>Anaplerotic</a:t>
            </a:r>
            <a:r>
              <a:rPr lang="en-US" dirty="0"/>
              <a:t>, </a:t>
            </a:r>
            <a:r>
              <a:rPr lang="en-US" dirty="0" smtClean="0"/>
              <a:t>increasing TCA </a:t>
            </a:r>
            <a:r>
              <a:rPr lang="en-US" dirty="0"/>
              <a:t>cycle efficiency</a:t>
            </a:r>
          </a:p>
          <a:p>
            <a:pPr marL="914400" lvl="1" indent="-514350">
              <a:buFont typeface="+mj-lt"/>
              <a:buAutoNum type="alphaUcPeriod"/>
            </a:pPr>
            <a:r>
              <a:rPr lang="en-US" dirty="0"/>
              <a:t>Cataplerotic, </a:t>
            </a:r>
            <a:r>
              <a:rPr lang="en-US" dirty="0" smtClean="0"/>
              <a:t>increasing TCA </a:t>
            </a:r>
            <a:r>
              <a:rPr lang="en-US" dirty="0"/>
              <a:t>cycle </a:t>
            </a:r>
            <a:r>
              <a:rPr lang="en-US" dirty="0" smtClean="0"/>
              <a:t>efficiency</a:t>
            </a:r>
            <a:endParaRPr lang="en-US" dirty="0"/>
          </a:p>
        </p:txBody>
      </p:sp>
    </p:spTree>
    <p:extLst>
      <p:ext uri="{BB962C8B-B14F-4D97-AF65-F5344CB8AC3E}">
        <p14:creationId xmlns:p14="http://schemas.microsoft.com/office/powerpoint/2010/main" val="623307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5334</TotalTime>
  <Words>1116</Words>
  <Application>Microsoft Macintosh PowerPoint</Application>
  <PresentationFormat>On-screen Show (4:3)</PresentationFormat>
  <Paragraphs>205</Paragraphs>
  <Slides>35</Slides>
  <Notes>14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Mangal</vt:lpstr>
      <vt:lpstr>Symbol</vt:lpstr>
      <vt:lpstr>Wingdings</vt:lpstr>
      <vt:lpstr>Arial</vt:lpstr>
      <vt:lpstr>Office Theme</vt:lpstr>
      <vt:lpstr>Lipid Synthesis</vt:lpstr>
      <vt:lpstr>Learning Objectives</vt:lpstr>
      <vt:lpstr>Quiz Question #2</vt:lpstr>
      <vt:lpstr>Quiz Question #2</vt:lpstr>
      <vt:lpstr>Quiz Question #3</vt:lpstr>
      <vt:lpstr>Synthesis of Fatty Acids</vt:lpstr>
      <vt:lpstr>Key Regulatory Steps</vt:lpstr>
      <vt:lpstr>ATP – Citrate Lyase</vt:lpstr>
      <vt:lpstr>About the activity of ACLY</vt:lpstr>
      <vt:lpstr>Acetyl CoA Carboxylase</vt:lpstr>
      <vt:lpstr>Citrate and Carbohydrate Metabolism</vt:lpstr>
      <vt:lpstr>Citrate and Carbohydrate Metabolism</vt:lpstr>
      <vt:lpstr>Malonyl CoA Controls the Balance Between FA Synthesis and Degradation</vt:lpstr>
      <vt:lpstr>The Rest of Fatty Acid Synthesis is Mediated by Fatty Acid Synthase</vt:lpstr>
      <vt:lpstr>Two Sources of NADPH</vt:lpstr>
      <vt:lpstr>Transcriptional Control of FA Biosynthesis</vt:lpstr>
      <vt:lpstr>Regulation of SREBP1c</vt:lpstr>
      <vt:lpstr>What happens to palmitate (C16:0)?</vt:lpstr>
      <vt:lpstr>Fatty Acid Exercise</vt:lpstr>
      <vt:lpstr>Triglyceride Synthesis</vt:lpstr>
      <vt:lpstr>Triglyceride Esterification</vt:lpstr>
      <vt:lpstr>Glycerol for Triglyceride Synthesis</vt:lpstr>
      <vt:lpstr>Lipodystrophy and Insulin Resistance</vt:lpstr>
      <vt:lpstr>Cholesterol Synthesis</vt:lpstr>
      <vt:lpstr>HMG-CoA Reductase</vt:lpstr>
      <vt:lpstr>HMGCR is the Target of Statins</vt:lpstr>
      <vt:lpstr>Cholesterol Biosynthesis Regulation </vt:lpstr>
      <vt:lpstr>Transcriptional Regulation of Cholesterol Biogenesis</vt:lpstr>
      <vt:lpstr>AMPK Regulates Cholesterol Synthesis</vt:lpstr>
      <vt:lpstr>Ketogenesis</vt:lpstr>
      <vt:lpstr>Ketogenesis</vt:lpstr>
      <vt:lpstr>Ketone Bodies</vt:lpstr>
      <vt:lpstr>Diabetic Ketoacidosis</vt:lpstr>
      <vt:lpstr>Ketogenic Diets</vt:lpstr>
      <vt:lpstr>Learning Objectives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Lipids</dc:title>
  <dc:creator>Olivia Tretter</dc:creator>
  <cp:lastModifiedBy>Dave Bridges</cp:lastModifiedBy>
  <cp:revision>210</cp:revision>
  <cp:lastPrinted>2014-11-18T23:55:50Z</cp:lastPrinted>
  <dcterms:created xsi:type="dcterms:W3CDTF">2014-11-03T13:32:24Z</dcterms:created>
  <dcterms:modified xsi:type="dcterms:W3CDTF">2017-11-20T15:26:34Z</dcterms:modified>
</cp:coreProperties>
</file>